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2"/>
  </p:notesMasterIdLst>
  <p:sldIdLst>
    <p:sldId id="256" r:id="rId2"/>
    <p:sldId id="273" r:id="rId3"/>
    <p:sldId id="258" r:id="rId4"/>
    <p:sldId id="274" r:id="rId5"/>
    <p:sldId id="259" r:id="rId6"/>
    <p:sldId id="269" r:id="rId7"/>
    <p:sldId id="289" r:id="rId8"/>
    <p:sldId id="295" r:id="rId9"/>
    <p:sldId id="301" r:id="rId10"/>
    <p:sldId id="270" r:id="rId11"/>
    <p:sldId id="306" r:id="rId12"/>
    <p:sldId id="307" r:id="rId13"/>
    <p:sldId id="308" r:id="rId14"/>
    <p:sldId id="309" r:id="rId15"/>
    <p:sldId id="310" r:id="rId16"/>
    <p:sldId id="311" r:id="rId17"/>
    <p:sldId id="271" r:id="rId18"/>
    <p:sldId id="312" r:id="rId19"/>
    <p:sldId id="313" r:id="rId20"/>
    <p:sldId id="282" r:id="rId21"/>
    <p:sldId id="297" r:id="rId22"/>
    <p:sldId id="284" r:id="rId23"/>
    <p:sldId id="285" r:id="rId24"/>
    <p:sldId id="262" r:id="rId25"/>
    <p:sldId id="263" r:id="rId26"/>
    <p:sldId id="264" r:id="rId27"/>
    <p:sldId id="265" r:id="rId28"/>
    <p:sldId id="268" r:id="rId29"/>
    <p:sldId id="304" r:id="rId30"/>
    <p:sldId id="326" r:id="rId31"/>
    <p:sldId id="315" r:id="rId32"/>
    <p:sldId id="316" r:id="rId33"/>
    <p:sldId id="317" r:id="rId34"/>
    <p:sldId id="340" r:id="rId35"/>
    <p:sldId id="303" r:id="rId36"/>
    <p:sldId id="302" r:id="rId37"/>
    <p:sldId id="267" r:id="rId38"/>
    <p:sldId id="305" r:id="rId39"/>
    <p:sldId id="325" r:id="rId40"/>
    <p:sldId id="272" r:id="rId41"/>
  </p:sldIdLst>
  <p:sldSz cx="9144000" cy="6858000" type="screen4x3"/>
  <p:notesSz cx="7077075" cy="93821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421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162" autoAdjust="0"/>
  </p:normalViewPr>
  <p:slideViewPr>
    <p:cSldViewPr>
      <p:cViewPr>
        <p:scale>
          <a:sx n="66" d="100"/>
          <a:sy n="66" d="100"/>
        </p:scale>
        <p:origin x="-636" y="4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106"/>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4008705" y="0"/>
            <a:ext cx="3066733" cy="469106"/>
          </a:xfrm>
          <a:prstGeom prst="rect">
            <a:avLst/>
          </a:prstGeom>
        </p:spPr>
        <p:txBody>
          <a:bodyPr vert="horz" lIns="94046" tIns="47023" rIns="94046" bIns="47023" rtlCol="0"/>
          <a:lstStyle>
            <a:lvl1pPr algn="r">
              <a:defRPr sz="1200"/>
            </a:lvl1pPr>
          </a:lstStyle>
          <a:p>
            <a:fld id="{C7207110-CBAA-40FA-9579-F5108B92820D}" type="datetimeFigureOut">
              <a:rPr lang="en-US" smtClean="0"/>
              <a:pPr/>
              <a:t>4/21/2010</a:t>
            </a:fld>
            <a:endParaRPr lang="en-US"/>
          </a:p>
        </p:txBody>
      </p:sp>
      <p:sp>
        <p:nvSpPr>
          <p:cNvPr id="4" name="Slide Image Placeholder 3"/>
          <p:cNvSpPr>
            <a:spLocks noGrp="1" noRot="1" noChangeAspect="1"/>
          </p:cNvSpPr>
          <p:nvPr>
            <p:ph type="sldImg" idx="2"/>
          </p:nvPr>
        </p:nvSpPr>
        <p:spPr>
          <a:xfrm>
            <a:off x="1193800" y="703263"/>
            <a:ext cx="4689475" cy="3517900"/>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707708" y="4456510"/>
            <a:ext cx="5661660" cy="4221956"/>
          </a:xfrm>
          <a:prstGeom prst="rect">
            <a:avLst/>
          </a:prstGeom>
        </p:spPr>
        <p:txBody>
          <a:bodyPr vert="horz" lIns="94046" tIns="47023" rIns="94046" bIns="470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1391"/>
            <a:ext cx="3066733" cy="469106"/>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911391"/>
            <a:ext cx="3066733" cy="469106"/>
          </a:xfrm>
          <a:prstGeom prst="rect">
            <a:avLst/>
          </a:prstGeom>
        </p:spPr>
        <p:txBody>
          <a:bodyPr vert="horz" lIns="94046" tIns="47023" rIns="94046" bIns="47023" rtlCol="0" anchor="b"/>
          <a:lstStyle>
            <a:lvl1pPr algn="r">
              <a:defRPr sz="1200"/>
            </a:lvl1pPr>
          </a:lstStyle>
          <a:p>
            <a:fld id="{B59C5605-99BA-4F79-B1A1-4EF1A176E33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Shoshana</a:t>
            </a:r>
          </a:p>
          <a:p>
            <a:r>
              <a:rPr lang="en-US" dirty="0" smtClean="0"/>
              <a:t>Start with </a:t>
            </a:r>
          </a:p>
          <a:p>
            <a:r>
              <a:rPr lang="en-US" dirty="0" smtClean="0"/>
              <a:t>http://www.youtube.com/watch#playnext=1&amp;playnext_from=TL&amp;videos=-P8bD0yWNdI&amp;v=XQNbAtK3c3g</a:t>
            </a:r>
          </a:p>
          <a:p>
            <a:endParaRPr lang="en-US" dirty="0" smtClean="0"/>
          </a:p>
          <a:p>
            <a:r>
              <a:rPr lang="en-US" baseline="0" dirty="0" smtClean="0"/>
              <a:t>Say a few words about the video and then transition to the objectives.</a:t>
            </a:r>
            <a:endParaRPr lang="en-US" dirty="0"/>
          </a:p>
        </p:txBody>
      </p:sp>
      <p:sp>
        <p:nvSpPr>
          <p:cNvPr id="4" name="Slide Number Placeholder 3"/>
          <p:cNvSpPr>
            <a:spLocks noGrp="1"/>
          </p:cNvSpPr>
          <p:nvPr>
            <p:ph type="sldNum" sz="quarter" idx="10"/>
          </p:nvPr>
        </p:nvSpPr>
        <p:spPr/>
        <p:txBody>
          <a:bodyPr/>
          <a:lstStyle/>
          <a:p>
            <a:fld id="{B59C5605-99BA-4F79-B1A1-4EF1A176E33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b="1" dirty="0" smtClean="0"/>
              <a:t>Shoshana</a:t>
            </a:r>
          </a:p>
          <a:p>
            <a:r>
              <a:rPr lang="en-US" dirty="0" smtClean="0"/>
              <a:t>Last week, whe</a:t>
            </a:r>
            <a:r>
              <a:rPr lang="en-US" baseline="0" dirty="0" smtClean="0"/>
              <a:t>n we learned about reading strategies, we were informed that one strategy we learn to use when we read is association, or the connections we have with the things we read. This helps us to create meaning of the text. A similar process transpires when we view images and discern their meaning.</a:t>
            </a:r>
          </a:p>
          <a:p>
            <a:endParaRPr lang="en-US" baseline="0" dirty="0" smtClean="0"/>
          </a:p>
          <a:p>
            <a:r>
              <a:rPr lang="en-US" dirty="0" smtClean="0"/>
              <a:t>When</a:t>
            </a:r>
            <a:r>
              <a:rPr lang="en-US" baseline="0" dirty="0" smtClean="0"/>
              <a:t> we speak of textual literacy, we speak about denotation and connotation. Denotation, you will remember, is the dictionary definition of the word, while connotation relates to the personal and emotional connections one has with the word. Connections are what formulate one’s associations. The same is true for images.</a:t>
            </a:r>
          </a:p>
          <a:p>
            <a:endParaRPr lang="en-US" baseline="0" dirty="0" smtClean="0"/>
          </a:p>
          <a:p>
            <a:r>
              <a:rPr lang="en-US" baseline="0" dirty="0" smtClean="0"/>
              <a:t>When we look at images, our brains register what the image is—an apple, a tree, a car, etc. But something happens in our brains beyond that. As we travel through the experience of life, we begin to hook emotions and personal connections to certain images. </a:t>
            </a:r>
          </a:p>
          <a:p>
            <a:endParaRPr lang="en-US" baseline="0" dirty="0" smtClean="0"/>
          </a:p>
          <a:p>
            <a:r>
              <a:rPr lang="en-US" baseline="0" dirty="0" smtClean="0"/>
              <a:t>Most of us have had a personal experience of reading a book at a young age and rereading that same book when we are much older. We usually marvel at the fact that we feel so differently about it. Why is that. The reason is related to our personal experiences and how they have changed us. </a:t>
            </a:r>
          </a:p>
          <a:p>
            <a:endParaRPr lang="en-US" baseline="0" dirty="0" smtClean="0"/>
          </a:p>
          <a:p>
            <a:r>
              <a:rPr lang="en-US" baseline="0" dirty="0" smtClean="0"/>
              <a:t>For example, the image on the slide of two people holding hands will mean something different to you in puberty than it does in your older years. In puberty, you may view this connection with hopeful ideals; perhaps, in later years, after experiences of many relationships, you may have a different, more realistic view. These feelings and connections will arise simply by viewing the image that triggers them and it will impact the meaning that you create from the image.</a:t>
            </a:r>
          </a:p>
          <a:p>
            <a:endParaRPr lang="en-US" baseline="0" dirty="0" smtClean="0"/>
          </a:p>
          <a:p>
            <a:r>
              <a:rPr lang="en-US" baseline="0" dirty="0" smtClean="0"/>
              <a:t>I’m going to show you five slides of images and give you several seconds to experience them. Be aware of the process within yourself as you view the images. What is your initial interpretation the second you see the image, then, be aware of what happens to your emotions and why. What do you personally associate with these images. Jot down some notes if you need to, if you feel inclined to share at the end of the five slides.</a:t>
            </a:r>
            <a:endParaRPr lang="en-US" dirty="0"/>
          </a:p>
        </p:txBody>
      </p:sp>
      <p:sp>
        <p:nvSpPr>
          <p:cNvPr id="4" name="Slide Number Placeholder 3"/>
          <p:cNvSpPr>
            <a:spLocks noGrp="1"/>
          </p:cNvSpPr>
          <p:nvPr>
            <p:ph type="sldNum" sz="quarter" idx="10"/>
          </p:nvPr>
        </p:nvSpPr>
        <p:spPr/>
        <p:txBody>
          <a:bodyPr/>
          <a:lstStyle/>
          <a:p>
            <a:fld id="{B59C5605-99BA-4F79-B1A1-4EF1A176E33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Shoshana</a:t>
            </a:r>
            <a:endParaRPr lang="en-US" dirty="0" smtClean="0"/>
          </a:p>
          <a:p>
            <a:r>
              <a:rPr lang="en-US" dirty="0" smtClean="0"/>
              <a:t>Twin towers being bombed on 9/11.</a:t>
            </a:r>
          </a:p>
          <a:p>
            <a:r>
              <a:rPr lang="en-US" dirty="0" smtClean="0"/>
              <a:t>For most Americans,</a:t>
            </a:r>
            <a:r>
              <a:rPr lang="en-US" baseline="0" dirty="0" smtClean="0"/>
              <a:t> this will be a tragic, emotional association, as it illustrates the first time we have been attacked in the continental United States.</a:t>
            </a:r>
            <a:endParaRPr lang="en-US" dirty="0"/>
          </a:p>
        </p:txBody>
      </p:sp>
      <p:sp>
        <p:nvSpPr>
          <p:cNvPr id="4" name="Slide Number Placeholder 3"/>
          <p:cNvSpPr>
            <a:spLocks noGrp="1"/>
          </p:cNvSpPr>
          <p:nvPr>
            <p:ph type="sldNum" sz="quarter" idx="10"/>
          </p:nvPr>
        </p:nvSpPr>
        <p:spPr/>
        <p:txBody>
          <a:bodyPr/>
          <a:lstStyle/>
          <a:p>
            <a:fld id="{B59C5605-99BA-4F79-B1A1-4EF1A176E33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Shoshana</a:t>
            </a:r>
            <a:endParaRPr lang="en-US" dirty="0" smtClean="0"/>
          </a:p>
          <a:p>
            <a:r>
              <a:rPr lang="en-US" dirty="0" smtClean="0"/>
              <a:t>California Redwoods</a:t>
            </a:r>
          </a:p>
          <a:p>
            <a:r>
              <a:rPr lang="en-US" baseline="0" dirty="0" smtClean="0"/>
              <a:t>Typically, positive associations exist with nature. These are some of the oldest trees on the planet. Some might associate these trees with history and all that has transpired around them through the years.</a:t>
            </a:r>
            <a:endParaRPr lang="en-US" dirty="0"/>
          </a:p>
        </p:txBody>
      </p:sp>
      <p:sp>
        <p:nvSpPr>
          <p:cNvPr id="4" name="Slide Number Placeholder 3"/>
          <p:cNvSpPr>
            <a:spLocks noGrp="1"/>
          </p:cNvSpPr>
          <p:nvPr>
            <p:ph type="sldNum" sz="quarter" idx="10"/>
          </p:nvPr>
        </p:nvSpPr>
        <p:spPr/>
        <p:txBody>
          <a:bodyPr/>
          <a:lstStyle/>
          <a:p>
            <a:fld id="{B59C5605-99BA-4F79-B1A1-4EF1A176E33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Shoshana</a:t>
            </a:r>
            <a:endParaRPr lang="en-US" dirty="0" smtClean="0"/>
          </a:p>
          <a:p>
            <a:r>
              <a:rPr lang="en-US" dirty="0" smtClean="0"/>
              <a:t>Butcher’s bloodied</a:t>
            </a:r>
            <a:r>
              <a:rPr lang="en-US" baseline="0" dirty="0" smtClean="0"/>
              <a:t> knife on cutting board with remnants of meat.</a:t>
            </a:r>
          </a:p>
          <a:p>
            <a:r>
              <a:rPr lang="en-US" baseline="0" dirty="0" smtClean="0"/>
              <a:t>For some this might be simply what it is—the mess left after a butcher does his job. For others, the bloodied knife might connect up with violence. For vegetarians, this image might be quite disgusting.</a:t>
            </a:r>
            <a:endParaRPr lang="en-US" dirty="0"/>
          </a:p>
        </p:txBody>
      </p:sp>
      <p:sp>
        <p:nvSpPr>
          <p:cNvPr id="4" name="Slide Number Placeholder 3"/>
          <p:cNvSpPr>
            <a:spLocks noGrp="1"/>
          </p:cNvSpPr>
          <p:nvPr>
            <p:ph type="sldNum" sz="quarter" idx="10"/>
          </p:nvPr>
        </p:nvSpPr>
        <p:spPr/>
        <p:txBody>
          <a:bodyPr/>
          <a:lstStyle/>
          <a:p>
            <a:fld id="{B59C5605-99BA-4F79-B1A1-4EF1A176E33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Shoshana</a:t>
            </a:r>
            <a:endParaRPr lang="en-US" dirty="0" smtClean="0"/>
          </a:p>
          <a:p>
            <a:r>
              <a:rPr lang="en-US" dirty="0" smtClean="0"/>
              <a:t>Construction crane</a:t>
            </a:r>
          </a:p>
          <a:p>
            <a:r>
              <a:rPr lang="en-US" dirty="0" smtClean="0"/>
              <a:t>Some</a:t>
            </a:r>
            <a:r>
              <a:rPr lang="en-US" baseline="0" dirty="0" smtClean="0"/>
              <a:t> may connect a construction crane to progress, while others might connect it with feelings of devastation. What about the monochromatic tones and industrial setting?</a:t>
            </a:r>
            <a:endParaRPr lang="en-US" dirty="0"/>
          </a:p>
        </p:txBody>
      </p:sp>
      <p:sp>
        <p:nvSpPr>
          <p:cNvPr id="4" name="Slide Number Placeholder 3"/>
          <p:cNvSpPr>
            <a:spLocks noGrp="1"/>
          </p:cNvSpPr>
          <p:nvPr>
            <p:ph type="sldNum" sz="quarter" idx="10"/>
          </p:nvPr>
        </p:nvSpPr>
        <p:spPr/>
        <p:txBody>
          <a:bodyPr/>
          <a:lstStyle/>
          <a:p>
            <a:fld id="{B59C5605-99BA-4F79-B1A1-4EF1A176E33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Shoshana</a:t>
            </a:r>
            <a:endParaRPr lang="en-US" dirty="0" smtClean="0"/>
          </a:p>
          <a:p>
            <a:r>
              <a:rPr lang="en-US" dirty="0" smtClean="0"/>
              <a:t>Oregon – Bandon by the Sea</a:t>
            </a:r>
          </a:p>
          <a:p>
            <a:r>
              <a:rPr lang="en-US" baseline="0" dirty="0" smtClean="0"/>
              <a:t>Typically, positive associations of relaxation due to colors and nature. May have associations of fantasy, castles, etc. because of shapes of rocks. Mystery or excitement might be associated.</a:t>
            </a:r>
            <a:endParaRPr lang="en-US" dirty="0"/>
          </a:p>
        </p:txBody>
      </p:sp>
      <p:sp>
        <p:nvSpPr>
          <p:cNvPr id="4" name="Slide Number Placeholder 3"/>
          <p:cNvSpPr>
            <a:spLocks noGrp="1"/>
          </p:cNvSpPr>
          <p:nvPr>
            <p:ph type="sldNum" sz="quarter" idx="10"/>
          </p:nvPr>
        </p:nvSpPr>
        <p:spPr/>
        <p:txBody>
          <a:bodyPr/>
          <a:lstStyle/>
          <a:p>
            <a:fld id="{B59C5605-99BA-4F79-B1A1-4EF1A176E33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Shoshana</a:t>
            </a:r>
            <a:endParaRPr lang="en-US" dirty="0" smtClean="0"/>
          </a:p>
          <a:p>
            <a:r>
              <a:rPr lang="en-US" dirty="0" smtClean="0"/>
              <a:t>Spend</a:t>
            </a:r>
            <a:r>
              <a:rPr lang="en-US" baseline="0" dirty="0" smtClean="0"/>
              <a:t> a couple minutes discussing the associations of those in the group who care to share them.</a:t>
            </a:r>
          </a:p>
          <a:p>
            <a:endParaRPr lang="en-US" baseline="0" dirty="0" smtClean="0"/>
          </a:p>
          <a:p>
            <a:r>
              <a:rPr lang="en-US" dirty="0" smtClean="0"/>
              <a:t>Twin towers being bombed on 9/11.</a:t>
            </a:r>
          </a:p>
          <a:p>
            <a:r>
              <a:rPr lang="en-US" dirty="0" smtClean="0"/>
              <a:t>For most Americans,</a:t>
            </a:r>
            <a:r>
              <a:rPr lang="en-US" baseline="0" dirty="0" smtClean="0"/>
              <a:t> this will be a tragic, emotional association, as it illustrates the first time we have been attacked in the continental United States.</a:t>
            </a:r>
          </a:p>
          <a:p>
            <a:endParaRPr lang="en-US" baseline="0" dirty="0" smtClean="0"/>
          </a:p>
          <a:p>
            <a:r>
              <a:rPr lang="en-US" dirty="0" smtClean="0"/>
              <a:t>California Redwoods</a:t>
            </a:r>
          </a:p>
          <a:p>
            <a:r>
              <a:rPr lang="en-US" baseline="0" dirty="0" smtClean="0"/>
              <a:t>Typically, positive associations exist with nature. These are some of the oldest trees on the planet. Some might associate these trees with history and all that has transpired around them through the years.</a:t>
            </a:r>
          </a:p>
          <a:p>
            <a:endParaRPr lang="en-US" baseline="0" dirty="0" smtClean="0"/>
          </a:p>
          <a:p>
            <a:r>
              <a:rPr lang="en-US" dirty="0" smtClean="0"/>
              <a:t>Butcher’s bloodied</a:t>
            </a:r>
            <a:r>
              <a:rPr lang="en-US" baseline="0" dirty="0" smtClean="0"/>
              <a:t> knife on cutting board with remnants of meat.</a:t>
            </a:r>
          </a:p>
          <a:p>
            <a:r>
              <a:rPr lang="en-US" baseline="0" dirty="0" smtClean="0"/>
              <a:t>For some this might be simply what it is—the mess left after a butcher does his job. For others, the bloodied knife might connect up with violence. For vegetarians, this image might be quite disgusting.</a:t>
            </a:r>
          </a:p>
          <a:p>
            <a:endParaRPr lang="en-US" baseline="0" dirty="0" smtClean="0"/>
          </a:p>
          <a:p>
            <a:r>
              <a:rPr lang="en-US" dirty="0" smtClean="0"/>
              <a:t>Construction crane</a:t>
            </a:r>
          </a:p>
          <a:p>
            <a:r>
              <a:rPr lang="en-US" dirty="0" smtClean="0"/>
              <a:t>Some</a:t>
            </a:r>
            <a:r>
              <a:rPr lang="en-US" baseline="0" dirty="0" smtClean="0"/>
              <a:t> may connect a construction crane to progress, while others might connect it with feelings of devastation. What about the monochromatic tones and industrial setting?</a:t>
            </a:r>
          </a:p>
          <a:p>
            <a:endParaRPr lang="en-US" dirty="0" smtClean="0"/>
          </a:p>
          <a:p>
            <a:r>
              <a:rPr lang="en-US" dirty="0" smtClean="0"/>
              <a:t>Oregon</a:t>
            </a:r>
          </a:p>
          <a:p>
            <a:r>
              <a:rPr lang="en-US" baseline="0" dirty="0" smtClean="0"/>
              <a:t>Typically, positive associations of relaxation due to colors and nature. May have associations of fantasy, castles, etc. because of shapes of rocks. Mystery or excitement might be associated.</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59C5605-99BA-4F79-B1A1-4EF1A176E33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Shoshana</a:t>
            </a:r>
            <a:endParaRPr lang="en-US" dirty="0" smtClean="0"/>
          </a:p>
          <a:p>
            <a:r>
              <a:rPr lang="en-US" dirty="0" smtClean="0"/>
              <a:t>Images in and of themselves are powerful because</a:t>
            </a:r>
            <a:r>
              <a:rPr lang="en-US" baseline="0" dirty="0" smtClean="0"/>
              <a:t> they instantly trigger emotion and meaning, as we have seen. </a:t>
            </a:r>
          </a:p>
          <a:p>
            <a:endParaRPr lang="en-US" baseline="0" dirty="0" smtClean="0"/>
          </a:p>
          <a:p>
            <a:r>
              <a:rPr lang="en-US" baseline="0" dirty="0" smtClean="0"/>
              <a:t>Add to this the manipulation of “relative context” and you have real power. Relative context refers to how the image is placed relative to its environment or other images, text, or media. The context in which an image is shown adds volumes to the meaning the viewer will interpret.</a:t>
            </a:r>
          </a:p>
          <a:p>
            <a:endParaRPr lang="en-US" baseline="0" dirty="0" smtClean="0"/>
          </a:p>
          <a:p>
            <a:r>
              <a:rPr lang="en-US" baseline="0" dirty="0" smtClean="0"/>
              <a:t>Advertisers understand these dynamics. Advertisements are some of the best illustrations of the power of images. Quick discussions of advertisements are excellent opportunities for you to engage in conversations about visual literacy with your students. </a:t>
            </a:r>
          </a:p>
          <a:p>
            <a:endParaRPr lang="en-US" baseline="0" dirty="0" smtClean="0"/>
          </a:p>
          <a:p>
            <a:r>
              <a:rPr lang="en-US" baseline="0" dirty="0" smtClean="0"/>
              <a:t>Today, most of us are aware of the fact that images of celebrities are air-brushed to remove any imperfections. Many young people have probably engaged in photo manipulation using Photo Shop or some other software.  Awareness of the manipulation of images is a start, but increasing the understanding “relative context” is just as important to developing critical thinking skills. </a:t>
            </a:r>
          </a:p>
          <a:p>
            <a:endParaRPr lang="en-US" baseline="0" dirty="0" smtClean="0"/>
          </a:p>
          <a:p>
            <a:r>
              <a:rPr lang="en-US" baseline="0" dirty="0" smtClean="0"/>
              <a:t>We must become guardians of our own thinking as the power of manipulation increases with the ever-abounding use of images in relative context. </a:t>
            </a:r>
          </a:p>
          <a:p>
            <a:endParaRPr lang="en-US" dirty="0"/>
          </a:p>
        </p:txBody>
      </p:sp>
      <p:sp>
        <p:nvSpPr>
          <p:cNvPr id="4" name="Slide Number Placeholder 3"/>
          <p:cNvSpPr>
            <a:spLocks noGrp="1"/>
          </p:cNvSpPr>
          <p:nvPr>
            <p:ph type="sldNum" sz="quarter" idx="10"/>
          </p:nvPr>
        </p:nvSpPr>
        <p:spPr/>
        <p:txBody>
          <a:bodyPr/>
          <a:lstStyle/>
          <a:p>
            <a:fld id="{B59C5605-99BA-4F79-B1A1-4EF1A176E339}"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Shoshana</a:t>
            </a:r>
            <a:endParaRPr lang="en-US" dirty="0" smtClean="0"/>
          </a:p>
          <a:p>
            <a:r>
              <a:rPr lang="en-US" dirty="0" smtClean="0"/>
              <a:t>Seems to be a photo of two people talking</a:t>
            </a:r>
            <a:r>
              <a:rPr lang="en-US" baseline="0" dirty="0" smtClean="0"/>
              <a:t> on a city corner…(image altered for this purpose)</a:t>
            </a:r>
            <a:endParaRPr lang="en-US" dirty="0"/>
          </a:p>
        </p:txBody>
      </p:sp>
      <p:sp>
        <p:nvSpPr>
          <p:cNvPr id="4" name="Slide Number Placeholder 3"/>
          <p:cNvSpPr>
            <a:spLocks noGrp="1"/>
          </p:cNvSpPr>
          <p:nvPr>
            <p:ph type="sldNum" sz="quarter" idx="10"/>
          </p:nvPr>
        </p:nvSpPr>
        <p:spPr/>
        <p:txBody>
          <a:bodyPr/>
          <a:lstStyle/>
          <a:p>
            <a:fld id="{B59C5605-99BA-4F79-B1A1-4EF1A176E33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Shoshana</a:t>
            </a:r>
            <a:endParaRPr lang="en-US" dirty="0" smtClean="0"/>
          </a:p>
          <a:p>
            <a:r>
              <a:rPr lang="en-US" dirty="0" smtClean="0"/>
              <a:t>Clearly this image</a:t>
            </a:r>
            <a:r>
              <a:rPr lang="en-US" baseline="0" dirty="0" smtClean="0"/>
              <a:t> is illustrating the usefulness of an urban product which can hold your coffee cup and your jacket as you wait for the bus or what have you.</a:t>
            </a:r>
            <a:endParaRPr lang="en-US" dirty="0"/>
          </a:p>
        </p:txBody>
      </p:sp>
      <p:sp>
        <p:nvSpPr>
          <p:cNvPr id="4" name="Slide Number Placeholder 3"/>
          <p:cNvSpPr>
            <a:spLocks noGrp="1"/>
          </p:cNvSpPr>
          <p:nvPr>
            <p:ph type="sldNum" sz="quarter" idx="10"/>
          </p:nvPr>
        </p:nvSpPr>
        <p:spPr/>
        <p:txBody>
          <a:bodyPr/>
          <a:lstStyle/>
          <a:p>
            <a:fld id="{B59C5605-99BA-4F79-B1A1-4EF1A176E33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Shoshana</a:t>
            </a:r>
            <a:endParaRPr lang="en-US" b="1" dirty="0"/>
          </a:p>
        </p:txBody>
      </p:sp>
      <p:sp>
        <p:nvSpPr>
          <p:cNvPr id="4" name="Slide Number Placeholder 3"/>
          <p:cNvSpPr>
            <a:spLocks noGrp="1"/>
          </p:cNvSpPr>
          <p:nvPr>
            <p:ph type="sldNum" sz="quarter" idx="10"/>
          </p:nvPr>
        </p:nvSpPr>
        <p:spPr/>
        <p:txBody>
          <a:bodyPr/>
          <a:lstStyle/>
          <a:p>
            <a:fld id="{B59C5605-99BA-4F79-B1A1-4EF1A176E339}"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Shoshana</a:t>
            </a:r>
            <a:endParaRPr lang="en-US" dirty="0" smtClean="0"/>
          </a:p>
          <a:p>
            <a:r>
              <a:rPr lang="en-US" dirty="0" smtClean="0"/>
              <a:t>An</a:t>
            </a:r>
            <a:r>
              <a:rPr lang="en-US" baseline="0" dirty="0" smtClean="0"/>
              <a:t> image of a cow…</a:t>
            </a:r>
            <a:endParaRPr lang="en-US" dirty="0"/>
          </a:p>
        </p:txBody>
      </p:sp>
      <p:sp>
        <p:nvSpPr>
          <p:cNvPr id="4" name="Slide Number Placeholder 3"/>
          <p:cNvSpPr>
            <a:spLocks noGrp="1"/>
          </p:cNvSpPr>
          <p:nvPr>
            <p:ph type="sldNum" sz="quarter" idx="10"/>
          </p:nvPr>
        </p:nvSpPr>
        <p:spPr/>
        <p:txBody>
          <a:bodyPr/>
          <a:lstStyle/>
          <a:p>
            <a:fld id="{B59C5605-99BA-4F79-B1A1-4EF1A176E339}"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Shoshana</a:t>
            </a:r>
            <a:endParaRPr lang="en-US" dirty="0" smtClean="0"/>
          </a:p>
          <a:p>
            <a:r>
              <a:rPr lang="en-US" dirty="0" smtClean="0"/>
              <a:t>Placed together</a:t>
            </a:r>
            <a:r>
              <a:rPr lang="en-US" baseline="0" dirty="0" smtClean="0"/>
              <a:t> with an image of a hamburger, the meaning changes. This could now be a “before and after” representation.</a:t>
            </a:r>
            <a:endParaRPr lang="en-US" dirty="0"/>
          </a:p>
        </p:txBody>
      </p:sp>
      <p:sp>
        <p:nvSpPr>
          <p:cNvPr id="4" name="Slide Number Placeholder 3"/>
          <p:cNvSpPr>
            <a:spLocks noGrp="1"/>
          </p:cNvSpPr>
          <p:nvPr>
            <p:ph type="sldNum" sz="quarter" idx="10"/>
          </p:nvPr>
        </p:nvSpPr>
        <p:spPr/>
        <p:txBody>
          <a:bodyPr/>
          <a:lstStyle/>
          <a:p>
            <a:fld id="{B59C5605-99BA-4F79-B1A1-4EF1A176E33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Shoshana</a:t>
            </a:r>
            <a:endParaRPr lang="en-US" dirty="0"/>
          </a:p>
        </p:txBody>
      </p:sp>
      <p:sp>
        <p:nvSpPr>
          <p:cNvPr id="4" name="Slide Number Placeholder 3"/>
          <p:cNvSpPr>
            <a:spLocks noGrp="1"/>
          </p:cNvSpPr>
          <p:nvPr>
            <p:ph type="sldNum" sz="quarter" idx="10"/>
          </p:nvPr>
        </p:nvSpPr>
        <p:spPr/>
        <p:txBody>
          <a:bodyPr/>
          <a:lstStyle/>
          <a:p>
            <a:fld id="{B59C5605-99BA-4F79-B1A1-4EF1A176E339}"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Shoshana</a:t>
            </a:r>
            <a:endParaRPr lang="en-US" dirty="0" smtClean="0"/>
          </a:p>
          <a:p>
            <a:r>
              <a:rPr lang="en-US" dirty="0" smtClean="0"/>
              <a:t>Same image but in relative context with another changes</a:t>
            </a:r>
            <a:r>
              <a:rPr lang="en-US" baseline="0" dirty="0" smtClean="0"/>
              <a:t> the meaning altogether.</a:t>
            </a:r>
          </a:p>
          <a:p>
            <a:endParaRPr lang="en-US" baseline="0" dirty="0" smtClean="0"/>
          </a:p>
          <a:p>
            <a:r>
              <a:rPr lang="en-US" baseline="0" dirty="0" smtClean="0"/>
              <a:t>While the image of the cat playing with a string might bring up warm associations, the image of the cat playing with a mouse might bring up a whole scenario of prey hunting predator, just by adding another piece to the puzzle.</a:t>
            </a:r>
          </a:p>
          <a:p>
            <a:endParaRPr lang="en-US" baseline="0" dirty="0" smtClean="0"/>
          </a:p>
          <a:p>
            <a:r>
              <a:rPr lang="en-US" baseline="0" dirty="0" smtClean="0"/>
              <a:t>Why is this important? Placing images in close proximity to other images can significantly alter meaning. Advertisers and politicians, and even newscasters use this technique as a subtext to the words they speak. We must be cognizant of the manipulation behind the images and the context in which they are shown in order to discern meaning and expose possible “hidden agendas.”</a:t>
            </a:r>
          </a:p>
          <a:p>
            <a:endParaRPr lang="en-US" baseline="0" dirty="0" smtClean="0"/>
          </a:p>
          <a:p>
            <a:r>
              <a:rPr lang="en-US" baseline="0" dirty="0" smtClean="0"/>
              <a:t>This is very much like a cat and mouse game: while the cat seems to be playing with a string, he is really chasing our tail with the intent to eat us! Awareness can prevent us from being victims to this manipulation.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59C5605-99BA-4F79-B1A1-4EF1A176E33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Shoshana</a:t>
            </a:r>
            <a:endParaRPr lang="en-US" dirty="0" smtClean="0"/>
          </a:p>
          <a:p>
            <a:r>
              <a:rPr lang="en-US" dirty="0" smtClean="0"/>
              <a:t>Pass out exercise handout</a:t>
            </a:r>
          </a:p>
          <a:p>
            <a:r>
              <a:rPr lang="en-US" smtClean="0"/>
              <a:t>Show video: http://www.youtube.com/watch?v=cWt0XUocViE</a:t>
            </a:r>
            <a:endParaRPr lang="en-US" dirty="0"/>
          </a:p>
        </p:txBody>
      </p:sp>
      <p:sp>
        <p:nvSpPr>
          <p:cNvPr id="4" name="Slide Number Placeholder 3"/>
          <p:cNvSpPr>
            <a:spLocks noGrp="1"/>
          </p:cNvSpPr>
          <p:nvPr>
            <p:ph type="sldNum" sz="quarter" idx="10"/>
          </p:nvPr>
        </p:nvSpPr>
        <p:spPr/>
        <p:txBody>
          <a:bodyPr/>
          <a:lstStyle/>
          <a:p>
            <a:fld id="{B59C5605-99BA-4F79-B1A1-4EF1A176E33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0460">
              <a:defRPr/>
            </a:pPr>
            <a:r>
              <a:rPr lang="en-US" b="1" dirty="0" smtClean="0"/>
              <a:t>Shoshana</a:t>
            </a:r>
            <a:endParaRPr lang="en-US" dirty="0" smtClean="0"/>
          </a:p>
          <a:p>
            <a:pPr defTabSz="940460">
              <a:defRPr/>
            </a:pPr>
            <a:r>
              <a:rPr lang="en-US" dirty="0" smtClean="0"/>
              <a:t>Each group shares their views</a:t>
            </a:r>
          </a:p>
          <a:p>
            <a:pPr defTabSz="940460">
              <a:defRPr/>
            </a:pPr>
            <a:r>
              <a:rPr lang="en-US" dirty="0" smtClean="0"/>
              <a:t>Ideas about</a:t>
            </a:r>
            <a:r>
              <a:rPr lang="en-US" baseline="0" dirty="0" smtClean="0"/>
              <a:t> Net Neutrality video:</a:t>
            </a:r>
          </a:p>
          <a:p>
            <a:pPr defTabSz="940460">
              <a:defRPr/>
            </a:pPr>
            <a:endParaRPr lang="en-US" baseline="0" dirty="0" smtClean="0"/>
          </a:p>
          <a:p>
            <a:pPr defTabSz="940460">
              <a:defRPr/>
            </a:pPr>
            <a:r>
              <a:rPr lang="en-US" baseline="0" dirty="0" smtClean="0"/>
              <a:t>Repeated use of green to represent big business concerned only with money/profits.</a:t>
            </a:r>
          </a:p>
          <a:p>
            <a:pPr defTabSz="940460">
              <a:defRPr/>
            </a:pPr>
            <a:r>
              <a:rPr lang="en-US" baseline="0" dirty="0" smtClean="0"/>
              <a:t>Big business represented by UFO’s associated with aliens equating to an US and THEM mentality.</a:t>
            </a:r>
          </a:p>
          <a:p>
            <a:pPr defTabSz="940460">
              <a:defRPr/>
            </a:pPr>
            <a:r>
              <a:rPr lang="en-US" baseline="0" dirty="0" smtClean="0"/>
              <a:t>Black boy signifies US, (possible victim of big business) represented as minority and child = underdog/innocence.</a:t>
            </a:r>
          </a:p>
          <a:p>
            <a:pPr defTabSz="940460">
              <a:defRPr/>
            </a:pPr>
            <a:r>
              <a:rPr lang="en-US" baseline="0" dirty="0" smtClean="0"/>
              <a:t>Steps at end are illustrated with visuals, making them easy to remember (i.e. call = telephone; share = computers linked).</a:t>
            </a:r>
          </a:p>
          <a:p>
            <a:pPr defTabSz="940460">
              <a:defRPr/>
            </a:pPr>
            <a:endParaRPr lang="en-US" baseline="0" dirty="0" smtClean="0"/>
          </a:p>
          <a:p>
            <a:pPr defTabSz="940460">
              <a:defRPr/>
            </a:pPr>
            <a:r>
              <a:rPr lang="en-US" baseline="0" dirty="0" smtClean="0"/>
              <a:t>Audience: the everyday, average Internet user</a:t>
            </a:r>
          </a:p>
          <a:p>
            <a:pPr defTabSz="940460">
              <a:defRPr/>
            </a:pPr>
            <a:r>
              <a:rPr lang="en-US" baseline="0" dirty="0" smtClean="0"/>
              <a:t>Purpose: to inspire the user to work to save Internet by signing petition</a:t>
            </a:r>
          </a:p>
          <a:p>
            <a:pPr defTabSz="940460">
              <a:defRPr/>
            </a:pPr>
            <a:r>
              <a:rPr lang="en-US" baseline="0" dirty="0" smtClean="0"/>
              <a:t>Indirect Communication: to set up an US and THEM adversarial mentality which will trigger a survival response generating action.</a:t>
            </a:r>
            <a:endParaRPr lang="en-US" dirty="0" smtClean="0"/>
          </a:p>
          <a:p>
            <a:endParaRPr lang="en-US" dirty="0"/>
          </a:p>
        </p:txBody>
      </p:sp>
      <p:sp>
        <p:nvSpPr>
          <p:cNvPr id="4" name="Slide Number Placeholder 3"/>
          <p:cNvSpPr>
            <a:spLocks noGrp="1"/>
          </p:cNvSpPr>
          <p:nvPr>
            <p:ph type="sldNum" sz="quarter" idx="10"/>
          </p:nvPr>
        </p:nvSpPr>
        <p:spPr/>
        <p:txBody>
          <a:bodyPr/>
          <a:lstStyle/>
          <a:p>
            <a:fld id="{B59C5605-99BA-4F79-B1A1-4EF1A176E33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Shoshana</a:t>
            </a:r>
            <a:endParaRPr lang="en-US" dirty="0" smtClean="0"/>
          </a:p>
          <a:p>
            <a:r>
              <a:rPr lang="en-US" dirty="0" smtClean="0"/>
              <a:t>So far,</a:t>
            </a:r>
            <a:r>
              <a:rPr lang="en-US" baseline="0" dirty="0" smtClean="0"/>
              <a:t> we have been working to build your own awareness and metacognition of the internal processes that take place as you view images. </a:t>
            </a:r>
          </a:p>
          <a:p>
            <a:endParaRPr lang="en-US" baseline="0" dirty="0" smtClean="0"/>
          </a:p>
          <a:p>
            <a:r>
              <a:rPr lang="en-US" baseline="0" dirty="0" smtClean="0"/>
              <a:t>It is critical that you have this intense awareness so that you can teach visual literacy to your students. </a:t>
            </a:r>
          </a:p>
          <a:p>
            <a:endParaRPr lang="en-US" baseline="0" dirty="0" smtClean="0"/>
          </a:p>
          <a:p>
            <a:pPr defTabSz="940460">
              <a:defRPr/>
            </a:pPr>
            <a:r>
              <a:rPr lang="en-US" baseline="0" dirty="0" smtClean="0"/>
              <a:t>We know that effective teaching involves lessons that engage students. Today’s students are very visual learners. They have grown up with visual learning more so than previous generations. Many of their pleasurable activities involve visual media. As we referenced early on in our presentation 85 percent of the time, this generation is dealing with visual media. </a:t>
            </a:r>
          </a:p>
          <a:p>
            <a:pPr defTabSz="940460">
              <a:defRPr/>
            </a:pPr>
            <a:endParaRPr lang="en-US" baseline="0" dirty="0" smtClean="0"/>
          </a:p>
          <a:p>
            <a:r>
              <a:rPr lang="en-US" baseline="0" dirty="0" smtClean="0"/>
              <a:t>So, adding visual media to your lessons is one important way to engage your students AND provide them with embedded lessons on visual literacy.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59C5605-99BA-4F79-B1A1-4EF1A176E33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Staci</a:t>
            </a:r>
          </a:p>
          <a:p>
            <a:r>
              <a:rPr lang="en-US" dirty="0" smtClean="0"/>
              <a:t>Adding visuals to</a:t>
            </a:r>
            <a:r>
              <a:rPr lang="en-US" baseline="0" dirty="0" smtClean="0"/>
              <a:t> your lessons does not mean you need to totally rework your lessons, nor does it necessarily have to involve a great deal of technology. For example, using the National Geographic website that Mary Marks showed us can greatly enhance a Social Studies lesson and be easily incorporated into an existing lesson plan.</a:t>
            </a:r>
          </a:p>
          <a:p>
            <a:endParaRPr lang="en-US" baseline="0" dirty="0" smtClean="0"/>
          </a:p>
          <a:p>
            <a:r>
              <a:rPr lang="en-US" baseline="0" dirty="0" smtClean="0"/>
              <a:t>Sometimes, just showing images or photographs related to a topic can generate further brainstorming and discussion.</a:t>
            </a:r>
          </a:p>
          <a:p>
            <a:endParaRPr lang="en-US" baseline="0" dirty="0" smtClean="0"/>
          </a:p>
          <a:p>
            <a:r>
              <a:rPr lang="en-US" dirty="0" smtClean="0"/>
              <a:t>On</a:t>
            </a:r>
            <a:r>
              <a:rPr lang="en-US" baseline="0" dirty="0" smtClean="0"/>
              <a:t> your handout, we have r</a:t>
            </a:r>
            <a:r>
              <a:rPr lang="en-US" dirty="0" smtClean="0"/>
              <a:t>eferenced other visual</a:t>
            </a:r>
            <a:r>
              <a:rPr lang="en-US" baseline="0" dirty="0" smtClean="0"/>
              <a:t> tools like the one we demonstrated with our </a:t>
            </a:r>
            <a:r>
              <a:rPr lang="en-US" baseline="0" dirty="0" err="1" smtClean="0"/>
              <a:t>Xtranormal</a:t>
            </a:r>
            <a:r>
              <a:rPr lang="en-US" baseline="0" dirty="0" smtClean="0"/>
              <a:t> video. </a:t>
            </a:r>
          </a:p>
          <a:p>
            <a:endParaRPr lang="en-US" baseline="0" dirty="0" smtClean="0"/>
          </a:p>
          <a:p>
            <a:r>
              <a:rPr lang="en-US" baseline="0" dirty="0" smtClean="0"/>
              <a:t>Demonstrating how to utilize all these tools exceeds the purpose of this presentation; however, when you explore these tools, you want to keep in mind your own expertise with the tool, the time involved to teach the students how to use the tool, and whether the use of the tool actually adds what you hope it will add to the lesson.</a:t>
            </a:r>
          </a:p>
          <a:p>
            <a:endParaRPr lang="en-US" baseline="0" dirty="0" smtClean="0"/>
          </a:p>
        </p:txBody>
      </p:sp>
      <p:sp>
        <p:nvSpPr>
          <p:cNvPr id="4" name="Slide Number Placeholder 3"/>
          <p:cNvSpPr>
            <a:spLocks noGrp="1"/>
          </p:cNvSpPr>
          <p:nvPr>
            <p:ph type="sldNum" sz="quarter" idx="10"/>
          </p:nvPr>
        </p:nvSpPr>
        <p:spPr/>
        <p:txBody>
          <a:bodyPr/>
          <a:lstStyle/>
          <a:p>
            <a:fld id="{B59C5605-99BA-4F79-B1A1-4EF1A176E339}"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0460">
              <a:defRPr/>
            </a:pPr>
            <a:r>
              <a:rPr lang="en-US" b="1" dirty="0" smtClean="0"/>
              <a:t>Staci</a:t>
            </a:r>
            <a:endParaRPr lang="en-US" dirty="0" smtClean="0"/>
          </a:p>
          <a:p>
            <a:pPr defTabSz="940460">
              <a:defRPr/>
            </a:pPr>
            <a:r>
              <a:rPr lang="en-US" dirty="0" smtClean="0"/>
              <a:t>This activity can be used with your students to illustrate that captions and viewer expectations can influence what we see or read into an image.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59C5605-99BA-4F79-B1A1-4EF1A176E339}"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Staci</a:t>
            </a:r>
            <a:endParaRPr lang="en-US" dirty="0" smtClean="0"/>
          </a:p>
          <a:p>
            <a:r>
              <a:rPr lang="en-US" dirty="0" smtClean="0"/>
              <a:t>Examine this picture.  </a:t>
            </a:r>
          </a:p>
          <a:p>
            <a:r>
              <a:rPr lang="en-US" dirty="0" smtClean="0"/>
              <a:t>What do you think is happening here?  </a:t>
            </a:r>
          </a:p>
          <a:p>
            <a:r>
              <a:rPr lang="en-US" dirty="0" smtClean="0"/>
              <a:t>Does any particular event or situation come to mind immediately?</a:t>
            </a:r>
          </a:p>
          <a:p>
            <a:r>
              <a:rPr lang="en-US" dirty="0" smtClean="0"/>
              <a:t>Does it evoke any emotions or do you feel fairly neutral about it?</a:t>
            </a:r>
          </a:p>
          <a:p>
            <a:endParaRPr lang="en-US" baseline="0" dirty="0" smtClean="0"/>
          </a:p>
        </p:txBody>
      </p:sp>
      <p:sp>
        <p:nvSpPr>
          <p:cNvPr id="4" name="Slide Number Placeholder 3"/>
          <p:cNvSpPr>
            <a:spLocks noGrp="1"/>
          </p:cNvSpPr>
          <p:nvPr>
            <p:ph type="sldNum" sz="quarter" idx="10"/>
          </p:nvPr>
        </p:nvSpPr>
        <p:spPr/>
        <p:txBody>
          <a:bodyPr/>
          <a:lstStyle/>
          <a:p>
            <a:fld id="{B59C5605-99BA-4F79-B1A1-4EF1A176E339}"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Staci</a:t>
            </a:r>
          </a:p>
          <a:p>
            <a:r>
              <a:rPr lang="en-US" dirty="0" smtClean="0"/>
              <a:t>Here is a short video we created to give you a</a:t>
            </a:r>
            <a:r>
              <a:rPr lang="en-US" baseline="0" dirty="0" smtClean="0"/>
              <a:t> very brief overview of visual literacy, using a visual tool.</a:t>
            </a:r>
          </a:p>
          <a:p>
            <a:endParaRPr lang="en-US" baseline="0" dirty="0" smtClean="0"/>
          </a:p>
          <a:p>
            <a:r>
              <a:rPr lang="en-US" dirty="0" smtClean="0"/>
              <a:t>http://www.xtranormal.com/watch/6313487/</a:t>
            </a:r>
          </a:p>
          <a:p>
            <a:endParaRPr lang="en-US" dirty="0"/>
          </a:p>
        </p:txBody>
      </p:sp>
      <p:sp>
        <p:nvSpPr>
          <p:cNvPr id="4" name="Slide Number Placeholder 3"/>
          <p:cNvSpPr>
            <a:spLocks noGrp="1"/>
          </p:cNvSpPr>
          <p:nvPr>
            <p:ph type="sldNum" sz="quarter" idx="10"/>
          </p:nvPr>
        </p:nvSpPr>
        <p:spPr/>
        <p:txBody>
          <a:bodyPr/>
          <a:lstStyle/>
          <a:p>
            <a:fld id="{B59C5605-99BA-4F79-B1A1-4EF1A176E339}"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Staci</a:t>
            </a:r>
            <a:endParaRPr lang="en-US" dirty="0" smtClean="0"/>
          </a:p>
          <a:p>
            <a:endParaRPr lang="en-US" baseline="0" dirty="0" smtClean="0"/>
          </a:p>
          <a:p>
            <a:r>
              <a:rPr lang="en-US" baseline="0" dirty="0" smtClean="0"/>
              <a:t>What happens to your initial response when a caption is added?</a:t>
            </a:r>
          </a:p>
        </p:txBody>
      </p:sp>
      <p:sp>
        <p:nvSpPr>
          <p:cNvPr id="4" name="Slide Number Placeholder 3"/>
          <p:cNvSpPr>
            <a:spLocks noGrp="1"/>
          </p:cNvSpPr>
          <p:nvPr>
            <p:ph type="sldNum" sz="quarter" idx="10"/>
          </p:nvPr>
        </p:nvSpPr>
        <p:spPr/>
        <p:txBody>
          <a:bodyPr/>
          <a:lstStyle/>
          <a:p>
            <a:fld id="{B59C5605-99BA-4F79-B1A1-4EF1A176E339}"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Staci</a:t>
            </a:r>
            <a:endParaRPr lang="en-US" dirty="0" smtClean="0"/>
          </a:p>
          <a:p>
            <a:endParaRPr lang="en-US" baseline="0" dirty="0" smtClean="0"/>
          </a:p>
          <a:p>
            <a:r>
              <a:rPr lang="en-US" baseline="0" dirty="0" smtClean="0"/>
              <a:t>Or when the caption is changed?</a:t>
            </a:r>
          </a:p>
        </p:txBody>
      </p:sp>
      <p:sp>
        <p:nvSpPr>
          <p:cNvPr id="4" name="Slide Number Placeholder 3"/>
          <p:cNvSpPr>
            <a:spLocks noGrp="1"/>
          </p:cNvSpPr>
          <p:nvPr>
            <p:ph type="sldNum" sz="quarter" idx="10"/>
          </p:nvPr>
        </p:nvSpPr>
        <p:spPr/>
        <p:txBody>
          <a:bodyPr/>
          <a:lstStyle/>
          <a:p>
            <a:fld id="{B59C5605-99BA-4F79-B1A1-4EF1A176E339}"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Staci</a:t>
            </a:r>
            <a:endParaRPr lang="en-US" dirty="0" smtClean="0"/>
          </a:p>
          <a:p>
            <a:endParaRPr lang="en-US" baseline="0" dirty="0" smtClean="0"/>
          </a:p>
          <a:p>
            <a:r>
              <a:rPr lang="en-US" baseline="0" dirty="0" smtClean="0"/>
              <a:t>And changed again?</a:t>
            </a:r>
          </a:p>
        </p:txBody>
      </p:sp>
      <p:sp>
        <p:nvSpPr>
          <p:cNvPr id="4" name="Slide Number Placeholder 3"/>
          <p:cNvSpPr>
            <a:spLocks noGrp="1"/>
          </p:cNvSpPr>
          <p:nvPr>
            <p:ph type="sldNum" sz="quarter" idx="10"/>
          </p:nvPr>
        </p:nvSpPr>
        <p:spPr/>
        <p:txBody>
          <a:bodyPr/>
          <a:lstStyle/>
          <a:p>
            <a:fld id="{B59C5605-99BA-4F79-B1A1-4EF1A176E339}"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Staci</a:t>
            </a:r>
            <a:endParaRPr lang="en-US" baseline="0" dirty="0" smtClean="0"/>
          </a:p>
          <a:p>
            <a:r>
              <a:rPr lang="en-US" baseline="0" dirty="0" smtClean="0"/>
              <a:t>So, which is the correct caption?</a:t>
            </a:r>
            <a:r>
              <a:rPr lang="en-US" dirty="0" smtClean="0"/>
              <a:t> </a:t>
            </a:r>
          </a:p>
          <a:p>
            <a:r>
              <a:rPr lang="en-US" dirty="0" smtClean="0"/>
              <a:t> </a:t>
            </a:r>
          </a:p>
          <a:p>
            <a:pPr marL="235115" indent="-235115" defTabSz="940460">
              <a:buFont typeface="+mj-lt"/>
              <a:buAutoNum type="arabicPeriod"/>
              <a:defRPr/>
            </a:pPr>
            <a:r>
              <a:rPr lang="en-US" dirty="0" smtClean="0"/>
              <a:t>Thousands attend “Welcome Home” rally for Arthur Ashe after his history-making win at Wimbledon.</a:t>
            </a:r>
          </a:p>
          <a:p>
            <a:pPr marL="235115" indent="-235115">
              <a:buFont typeface="+mj-lt"/>
              <a:buAutoNum type="arabicPeriod"/>
            </a:pPr>
            <a:r>
              <a:rPr lang="en-US" dirty="0" smtClean="0"/>
              <a:t>Huey P. Newton, co-founder of the Black Panther Party, addresses a crowd of supporters in front of the Alameda County Courthouse in Oakland.  </a:t>
            </a:r>
          </a:p>
          <a:p>
            <a:pPr marL="235115" indent="-235115">
              <a:buFont typeface="+mj-lt"/>
              <a:buAutoNum type="arabicPeriod"/>
            </a:pPr>
            <a:r>
              <a:rPr lang="en-US" dirty="0" smtClean="0"/>
              <a:t>Temptations singer, Damon Harris, serenades a crowd of peaceful protesters outside the Bateson Building in Sacramento.</a:t>
            </a:r>
          </a:p>
          <a:p>
            <a:pPr marL="235115" indent="-235115">
              <a:buFont typeface="+mj-lt"/>
              <a:buAutoNum type="arabicPeriod"/>
            </a:pPr>
            <a:endParaRPr lang="en-US" dirty="0" smtClean="0"/>
          </a:p>
          <a:p>
            <a:pPr marL="235115" indent="-235115" defTabSz="940460">
              <a:defRPr/>
            </a:pPr>
            <a:r>
              <a:rPr lang="en-US" dirty="0" smtClean="0"/>
              <a:t>Correct answer: #2 Huey P. Newton, co-founder of the Black Panther Party, addresses a crowd of supporters in front of the Alameda County Courthouse in Oakland.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59C5605-99BA-4F79-B1A1-4EF1A176E339}"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Staci</a:t>
            </a:r>
            <a:endParaRPr lang="en-US" baseline="0" dirty="0" smtClean="0"/>
          </a:p>
          <a:p>
            <a:r>
              <a:rPr lang="en-US" baseline="0" dirty="0" smtClean="0"/>
              <a:t>So, which is the correct caption?</a:t>
            </a:r>
            <a:r>
              <a:rPr lang="en-US" dirty="0" smtClean="0"/>
              <a:t> </a:t>
            </a:r>
          </a:p>
          <a:p>
            <a:r>
              <a:rPr lang="en-US" dirty="0" smtClean="0"/>
              <a:t> </a:t>
            </a:r>
          </a:p>
          <a:p>
            <a:pPr marL="235115" indent="-235115" defTabSz="940460">
              <a:buFont typeface="+mj-lt"/>
              <a:buAutoNum type="arabicPeriod"/>
              <a:defRPr/>
            </a:pPr>
            <a:r>
              <a:rPr lang="en-US" dirty="0" smtClean="0"/>
              <a:t>Thousands attend “Welcome Home” rally for Arthur Ashe after his history-making win at Wimbledon.</a:t>
            </a:r>
          </a:p>
          <a:p>
            <a:pPr marL="235115" indent="-235115">
              <a:buFont typeface="+mj-lt"/>
              <a:buAutoNum type="arabicPeriod"/>
            </a:pPr>
            <a:r>
              <a:rPr lang="en-US" dirty="0" smtClean="0"/>
              <a:t>Huey P. Newton, co-founder of the Black Panther Party, addresses a crowd of supporters in front of the Alameda County Courthouse in Oakland.  </a:t>
            </a:r>
          </a:p>
          <a:p>
            <a:pPr marL="235115" indent="-235115">
              <a:buFont typeface="+mj-lt"/>
              <a:buAutoNum type="arabicPeriod"/>
            </a:pPr>
            <a:r>
              <a:rPr lang="en-US" dirty="0" smtClean="0"/>
              <a:t>Temptations singer, Damon Harris, serenades a crowd of peaceful protesters outside the Bateson Building in Sacramento.</a:t>
            </a:r>
          </a:p>
          <a:p>
            <a:pPr marL="235115" indent="-235115">
              <a:buFont typeface="+mj-lt"/>
              <a:buAutoNum type="arabicPeriod"/>
            </a:pPr>
            <a:endParaRPr lang="en-US" dirty="0" smtClean="0"/>
          </a:p>
          <a:p>
            <a:pPr marL="235115" indent="-235115" defTabSz="940460">
              <a:defRPr/>
            </a:pPr>
            <a:r>
              <a:rPr lang="en-US" dirty="0" smtClean="0"/>
              <a:t>Correct answer: #2 Huey P. Newton, co-founder of the Black Panther Party, addresses a crowd of supporters in front of the Alameda County Courthouse in Oakland.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59C5605-99BA-4F79-B1A1-4EF1A176E339}"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Staci</a:t>
            </a:r>
          </a:p>
          <a:p>
            <a:r>
              <a:rPr lang="en-US" b="0" dirty="0" smtClean="0"/>
              <a:t>Ok, now take a moment to look</a:t>
            </a:r>
            <a:r>
              <a:rPr lang="en-US" b="0" baseline="0" dirty="0" smtClean="0"/>
              <a:t> at the exercises we’ve handed out.  Take a few moments to read each image and determine which is the correct caption.    </a:t>
            </a:r>
          </a:p>
          <a:p>
            <a:endParaRPr lang="en-US" dirty="0" smtClean="0"/>
          </a:p>
          <a:p>
            <a:r>
              <a:rPr lang="en-US" dirty="0" smtClean="0"/>
              <a:t>Image 1</a:t>
            </a:r>
          </a:p>
          <a:p>
            <a:pPr marL="235115" indent="-235115">
              <a:buFont typeface="+mj-lt"/>
              <a:buAutoNum type="arabicPeriod"/>
            </a:pPr>
            <a:r>
              <a:rPr lang="en-US" dirty="0" smtClean="0"/>
              <a:t>Onlookers pay their respects during a memorial procession honoring their fallen neighbors following the bombing of Pearl Harbor.</a:t>
            </a:r>
          </a:p>
          <a:p>
            <a:pPr marL="235115" indent="-235115">
              <a:buFont typeface="+mj-lt"/>
              <a:buAutoNum type="arabicPeriod"/>
            </a:pPr>
            <a:r>
              <a:rPr lang="en-US" dirty="0" smtClean="0"/>
              <a:t>Entertainer Paul Robeson sings to laborers working at the racially integrated Moore Shipyards in Oakland, California, on September 21, 1942.</a:t>
            </a:r>
          </a:p>
          <a:p>
            <a:pPr marL="235115" indent="-235115">
              <a:buFont typeface="+mj-lt"/>
              <a:buAutoNum type="arabicPeriod"/>
            </a:pPr>
            <a:r>
              <a:rPr lang="en-US" dirty="0" smtClean="0"/>
              <a:t>A mournful crowd gathers to watch the funeral procession of Dr. Martin Luther King, Jr. drive past. </a:t>
            </a:r>
          </a:p>
          <a:p>
            <a:endParaRPr lang="en-US" dirty="0" smtClean="0"/>
          </a:p>
          <a:p>
            <a:r>
              <a:rPr lang="en-US" dirty="0" smtClean="0"/>
              <a:t>Answer will appear upon</a:t>
            </a:r>
            <a:r>
              <a:rPr lang="en-US" baseline="0" dirty="0" smtClean="0"/>
              <a:t> click</a:t>
            </a:r>
            <a:endParaRPr lang="en-US" dirty="0" smtClean="0"/>
          </a:p>
          <a:p>
            <a:pPr defTabSz="940460">
              <a:defRPr/>
            </a:pPr>
            <a:r>
              <a:rPr lang="en-US" dirty="0" smtClean="0"/>
              <a:t>Correct answer: #2 </a:t>
            </a:r>
            <a:r>
              <a:rPr lang="en-US" b="1" dirty="0" smtClean="0"/>
              <a:t>Entertainer Paul Robeson sings to laborers working at the racially integrated Moore Shipyards in Oakland, California, on September 21, 1942.</a:t>
            </a:r>
          </a:p>
          <a:p>
            <a:endParaRPr lang="en-US" dirty="0"/>
          </a:p>
        </p:txBody>
      </p:sp>
      <p:sp>
        <p:nvSpPr>
          <p:cNvPr id="4" name="Slide Number Placeholder 3"/>
          <p:cNvSpPr>
            <a:spLocks noGrp="1"/>
          </p:cNvSpPr>
          <p:nvPr>
            <p:ph type="sldNum" sz="quarter" idx="10"/>
          </p:nvPr>
        </p:nvSpPr>
        <p:spPr/>
        <p:txBody>
          <a:bodyPr/>
          <a:lstStyle/>
          <a:p>
            <a:fld id="{B59C5605-99BA-4F79-B1A1-4EF1A176E339}"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Staci</a:t>
            </a:r>
            <a:endParaRPr lang="en-US" dirty="0" smtClean="0"/>
          </a:p>
          <a:p>
            <a:r>
              <a:rPr lang="en-US" dirty="0" smtClean="0"/>
              <a:t>Image 2</a:t>
            </a:r>
          </a:p>
          <a:p>
            <a:pPr marL="235115" indent="-235115">
              <a:buFont typeface="+mj-lt"/>
              <a:buAutoNum type="arabicPeriod"/>
            </a:pPr>
            <a:r>
              <a:rPr lang="en-US" dirty="0" smtClean="0"/>
              <a:t>American First Class seamen review the details of their next assignment following their victory in the Battle of the Coral Sea.</a:t>
            </a:r>
          </a:p>
          <a:p>
            <a:pPr marL="235115" indent="-235115">
              <a:buFont typeface="+mj-lt"/>
              <a:buAutoNum type="arabicPeriod"/>
            </a:pPr>
            <a:r>
              <a:rPr lang="en-US" dirty="0" smtClean="0"/>
              <a:t>World War II sailors look in disgust at food rations, which have hardened into rock-like structures. </a:t>
            </a:r>
          </a:p>
          <a:p>
            <a:pPr marL="235115" indent="-235115">
              <a:buFont typeface="+mj-lt"/>
              <a:buAutoNum type="arabicPeriod"/>
            </a:pPr>
            <a:r>
              <a:rPr lang="en-US" dirty="0" smtClean="0"/>
              <a:t>Three First Class seamen stationed at Port Chicago examine the shrapnel remaining from the infamous 1944 explosion that killed 320 sailors.</a:t>
            </a:r>
          </a:p>
          <a:p>
            <a:endParaRPr lang="en-US" dirty="0" smtClean="0"/>
          </a:p>
          <a:p>
            <a:pPr defTabSz="940460"/>
            <a:r>
              <a:rPr lang="en-US" dirty="0" smtClean="0"/>
              <a:t>Answer will appear upon</a:t>
            </a:r>
            <a:r>
              <a:rPr lang="en-US" baseline="0" dirty="0" smtClean="0"/>
              <a:t> click</a:t>
            </a:r>
            <a:endParaRPr lang="en-US" dirty="0" smtClean="0"/>
          </a:p>
          <a:p>
            <a:pPr defTabSz="940460">
              <a:defRPr/>
            </a:pPr>
            <a:r>
              <a:rPr lang="en-US" dirty="0" smtClean="0"/>
              <a:t>Correct</a:t>
            </a:r>
            <a:r>
              <a:rPr lang="en-US" baseline="0" dirty="0" smtClean="0"/>
              <a:t> answer: #3 </a:t>
            </a:r>
            <a:r>
              <a:rPr lang="en-US" b="1" dirty="0" smtClean="0"/>
              <a:t>Three First Class seamen stationed at Port Chicago examine the shrapnel remaining from the infamous 1944 explosion that killed 320 sailors.</a:t>
            </a:r>
          </a:p>
          <a:p>
            <a:endParaRPr lang="en-US" dirty="0"/>
          </a:p>
        </p:txBody>
      </p:sp>
      <p:sp>
        <p:nvSpPr>
          <p:cNvPr id="4" name="Slide Number Placeholder 3"/>
          <p:cNvSpPr>
            <a:spLocks noGrp="1"/>
          </p:cNvSpPr>
          <p:nvPr>
            <p:ph type="sldNum" sz="quarter" idx="10"/>
          </p:nvPr>
        </p:nvSpPr>
        <p:spPr/>
        <p:txBody>
          <a:bodyPr/>
          <a:lstStyle/>
          <a:p>
            <a:fld id="{B59C5605-99BA-4F79-B1A1-4EF1A176E339}"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Staci</a:t>
            </a:r>
            <a:endParaRPr lang="en-US" dirty="0" smtClean="0"/>
          </a:p>
          <a:p>
            <a:r>
              <a:rPr lang="en-US" dirty="0" smtClean="0"/>
              <a:t>It</a:t>
            </a:r>
            <a:r>
              <a:rPr lang="en-US" baseline="0" dirty="0" smtClean="0"/>
              <a:t> is also important to capitalize on teachable moments and students’ interests.</a:t>
            </a:r>
            <a:endParaRPr lang="en-US" dirty="0" smtClean="0"/>
          </a:p>
          <a:p>
            <a:r>
              <a:rPr lang="en-US" dirty="0" smtClean="0"/>
              <a:t>When discussions</a:t>
            </a:r>
            <a:r>
              <a:rPr lang="en-US" baseline="0" dirty="0" smtClean="0"/>
              <a:t> arise in the classroom regarding popular culture (videogames, movies, etc.) and current events (newscasts, elections, etc.), use the opportunity to question students on how they drew the conclusions they did.</a:t>
            </a:r>
          </a:p>
          <a:p>
            <a:endParaRPr lang="en-US" baseline="0" dirty="0" smtClean="0"/>
          </a:p>
          <a:p>
            <a:r>
              <a:rPr lang="en-US" baseline="0" dirty="0" smtClean="0"/>
              <a:t>Students are inundated with visual media. Help them to develop critical thinking skills in analyzing visual media. Verbalize the three criteria: design, associations, and context in order to model how to approach analyzing visual media. Discuss audience, purpose, and hidden agendas.</a:t>
            </a:r>
            <a:endParaRPr lang="en-US" dirty="0"/>
          </a:p>
        </p:txBody>
      </p:sp>
      <p:sp>
        <p:nvSpPr>
          <p:cNvPr id="4" name="Slide Number Placeholder 3"/>
          <p:cNvSpPr>
            <a:spLocks noGrp="1"/>
          </p:cNvSpPr>
          <p:nvPr>
            <p:ph type="sldNum" sz="quarter" idx="10"/>
          </p:nvPr>
        </p:nvSpPr>
        <p:spPr/>
        <p:txBody>
          <a:bodyPr/>
          <a:lstStyle/>
          <a:p>
            <a:fld id="{B59C5605-99BA-4F79-B1A1-4EF1A176E339}"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 even capitalize on the connection between students’ everyday lives and culture and their education.  Bring what they </a:t>
            </a:r>
            <a:r>
              <a:rPr lang="en-US" b="1" i="1" dirty="0" smtClean="0"/>
              <a:t>already</a:t>
            </a:r>
            <a:r>
              <a:rPr lang="en-US" dirty="0" smtClean="0"/>
              <a:t> know into the classroom and use it to teach them what</a:t>
            </a:r>
            <a:r>
              <a:rPr lang="en-US" baseline="0" dirty="0" smtClean="0"/>
              <a:t> they </a:t>
            </a:r>
            <a:r>
              <a:rPr lang="en-US" b="1" i="1" baseline="0" dirty="0" smtClean="0"/>
              <a:t>need</a:t>
            </a:r>
            <a:r>
              <a:rPr lang="en-US" baseline="0" dirty="0" smtClean="0"/>
              <a:t> to know. Visual messages are a great way to do this.  </a:t>
            </a:r>
          </a:p>
          <a:p>
            <a:endParaRPr lang="en-US" baseline="0" dirty="0" smtClean="0"/>
          </a:p>
          <a:p>
            <a:r>
              <a:rPr lang="en-US" baseline="0" dirty="0" smtClean="0"/>
              <a:t>In our handout you will find numerous resources for visual literacy lesson plans and activities on the Internet as well as some of the articles we have included.  One such article is </a:t>
            </a:r>
            <a:r>
              <a:rPr lang="en-US" i="1" dirty="0" smtClean="0"/>
              <a:t>You </a:t>
            </a:r>
            <a:r>
              <a:rPr lang="en-US" i="1" dirty="0" err="1" smtClean="0"/>
              <a:t>gotta</a:t>
            </a:r>
            <a:r>
              <a:rPr lang="en-US" i="1" dirty="0" smtClean="0"/>
              <a:t> see it to believe it: Teaching visual literacy in the English classroom</a:t>
            </a:r>
            <a:r>
              <a:rPr lang="en-US" dirty="0" smtClean="0"/>
              <a:t>, by Robyn </a:t>
            </a:r>
            <a:r>
              <a:rPr lang="en-US" dirty="0" err="1" smtClean="0"/>
              <a:t>Seglem</a:t>
            </a:r>
            <a:r>
              <a:rPr lang="en-US" dirty="0" smtClean="0"/>
              <a:t> and </a:t>
            </a:r>
            <a:r>
              <a:rPr lang="en-US" dirty="0" err="1" smtClean="0"/>
              <a:t>Shelbia</a:t>
            </a:r>
            <a:r>
              <a:rPr lang="en-US" dirty="0" smtClean="0"/>
              <a:t> Witte. (Perhaps you are familiar with their writings already?)  This article provides several examples of lessons that the authors have actually used in their high school English classes with great success. </a:t>
            </a:r>
          </a:p>
          <a:p>
            <a:r>
              <a:rPr lang="en-US" i="1" dirty="0" smtClean="0"/>
              <a:t>(It’s a great jumping off point for designing your own lessons and those they present are certainly good enough to borrow yourself.)</a:t>
            </a:r>
            <a:endParaRPr lang="en-US" i="1" dirty="0"/>
          </a:p>
        </p:txBody>
      </p:sp>
      <p:sp>
        <p:nvSpPr>
          <p:cNvPr id="4" name="Slide Number Placeholder 3"/>
          <p:cNvSpPr>
            <a:spLocks noGrp="1"/>
          </p:cNvSpPr>
          <p:nvPr>
            <p:ph type="sldNum" sz="quarter" idx="10"/>
          </p:nvPr>
        </p:nvSpPr>
        <p:spPr/>
        <p:txBody>
          <a:bodyPr/>
          <a:lstStyle/>
          <a:p>
            <a:fld id="{B59C5605-99BA-4F79-B1A1-4EF1A176E339}"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smtClean="0"/>
              <a:t>Staci</a:t>
            </a:r>
            <a:endParaRPr lang="en-US" smtClean="0"/>
          </a:p>
          <a:p>
            <a:r>
              <a:rPr lang="en-US" dirty="0" smtClean="0"/>
              <a:t>Hopefully we have provided you with a basic understanding of</a:t>
            </a:r>
          </a:p>
          <a:p>
            <a:pPr>
              <a:buFont typeface="Arial" pitchFamily="34" charset="0"/>
              <a:buChar char="•"/>
            </a:pPr>
            <a:r>
              <a:rPr lang="en-US" dirty="0" smtClean="0"/>
              <a:t>What visual literacy is</a:t>
            </a:r>
          </a:p>
          <a:p>
            <a:pPr>
              <a:buFont typeface="Arial" pitchFamily="34" charset="0"/>
              <a:buChar char="•"/>
            </a:pPr>
            <a:r>
              <a:rPr lang="en-US" dirty="0" smtClean="0"/>
              <a:t>Why it is important</a:t>
            </a:r>
          </a:p>
          <a:p>
            <a:pPr>
              <a:buFont typeface="Arial" pitchFamily="34" charset="0"/>
              <a:buChar char="•"/>
            </a:pPr>
            <a:r>
              <a:rPr lang="en-US" dirty="0" smtClean="0"/>
              <a:t>And how to incorporate</a:t>
            </a:r>
            <a:r>
              <a:rPr lang="en-US" baseline="0" dirty="0" smtClean="0"/>
              <a:t> it into your classroom</a:t>
            </a:r>
          </a:p>
          <a:p>
            <a:pPr>
              <a:buFont typeface="Arial" pitchFamily="34" charset="0"/>
              <a:buChar char="•"/>
            </a:pPr>
            <a:endParaRPr lang="en-US" baseline="0" dirty="0" smtClean="0"/>
          </a:p>
          <a:p>
            <a:pPr>
              <a:buFont typeface="Arial" pitchFamily="34" charset="0"/>
              <a:buNone/>
            </a:pPr>
            <a:r>
              <a:rPr lang="en-US" baseline="0" dirty="0" smtClean="0"/>
              <a:t>We have included various visual literacy resources in your handout that can help you build your own visual literacy skills and use images more effectively.</a:t>
            </a:r>
          </a:p>
          <a:p>
            <a:pPr>
              <a:buFont typeface="Arial" pitchFamily="34"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B59C5605-99BA-4F79-B1A1-4EF1A176E339}"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Staci</a:t>
            </a:r>
          </a:p>
          <a:p>
            <a:r>
              <a:rPr lang="en-US" dirty="0" smtClean="0"/>
              <a:t>According to the study Generation M2: Media in the Lives of 8-18-year-olds, children spend only 15% of their media engagement with primarily non-visual media sources such as the radio, CDs, and print media.  </a:t>
            </a:r>
          </a:p>
          <a:p>
            <a:r>
              <a:rPr lang="en-US" dirty="0" smtClean="0"/>
              <a:t>Although print often includes some visual content as well.  Visual media is what today’s children know and understand. </a:t>
            </a:r>
          </a:p>
          <a:p>
            <a:r>
              <a:rPr lang="en-US" dirty="0" err="1" smtClean="0"/>
              <a:t>Flynt</a:t>
            </a:r>
            <a:r>
              <a:rPr lang="en-US" dirty="0" smtClean="0"/>
              <a:t> &amp; </a:t>
            </a:r>
            <a:r>
              <a:rPr lang="en-US" dirty="0" err="1" smtClean="0"/>
              <a:t>Brozo</a:t>
            </a:r>
            <a:r>
              <a:rPr lang="en-US" dirty="0" smtClean="0"/>
              <a:t> point out in their article, </a:t>
            </a:r>
            <a:r>
              <a:rPr lang="en-US" i="1" dirty="0" smtClean="0"/>
              <a:t>Visual Literacy and the Content Classroom: A Question of Now, Now When, </a:t>
            </a:r>
            <a:r>
              <a:rPr lang="en-US" dirty="0" smtClean="0"/>
              <a:t>that students are going to use, explore and create visual content with or without our assistance.  </a:t>
            </a:r>
          </a:p>
          <a:p>
            <a:r>
              <a:rPr lang="en-US" dirty="0" smtClean="0"/>
              <a:t>If, however, we see this interest as an opportunity and integrate visual literacy into our classrooms, we can increase the interests of our students while, at the same time, ensuring that they receive the valuable skills to process this information.  </a:t>
            </a:r>
          </a:p>
          <a:p>
            <a:r>
              <a:rPr lang="en-US" dirty="0" smtClean="0"/>
              <a:t>Visual literacy skills are essential tools for guiding students to be active instead of passive receivers of visual messages, to separate the necessary from the unnecessary, to recognize the various functions of visual media (like information, persuasion, instruction, and entertainment), and to distinguish the superficial and glamorous from the truly meaningful messages.</a:t>
            </a:r>
          </a:p>
          <a:p>
            <a:endParaRPr lang="en-US" dirty="0" smtClean="0"/>
          </a:p>
          <a:p>
            <a:r>
              <a:rPr lang="en-US" dirty="0" err="1" smtClean="0"/>
              <a:t>Rideout</a:t>
            </a:r>
            <a:r>
              <a:rPr lang="en-US" dirty="0" smtClean="0"/>
              <a:t>, V. J., </a:t>
            </a:r>
            <a:r>
              <a:rPr lang="en-US" dirty="0" err="1" smtClean="0"/>
              <a:t>Foehr</a:t>
            </a:r>
            <a:r>
              <a:rPr lang="en-US" dirty="0" smtClean="0"/>
              <a:t>, U. G., &amp; Roberts, D. F. (2010, January). </a:t>
            </a:r>
            <a:r>
              <a:rPr lang="en-US" i="1" dirty="0" smtClean="0"/>
              <a:t>Generation m2: Media in the lives of 8- to 18-year-olds</a:t>
            </a:r>
            <a:r>
              <a:rPr lang="en-US" dirty="0" smtClean="0"/>
              <a:t>. Retrieved from The Kaiser Family Foundation website: http://www.kff.org/‌</a:t>
            </a:r>
            <a:r>
              <a:rPr lang="en-US" dirty="0" err="1" smtClean="0"/>
              <a:t>entmedia</a:t>
            </a:r>
            <a:r>
              <a:rPr lang="en-US" dirty="0" smtClean="0"/>
              <a:t>/‌upload/‌8010.pdf </a:t>
            </a:r>
          </a:p>
          <a:p>
            <a:r>
              <a:rPr lang="en-US" dirty="0" smtClean="0"/>
              <a:t> </a:t>
            </a:r>
          </a:p>
          <a:p>
            <a:r>
              <a:rPr lang="en-US" dirty="0" smtClean="0"/>
              <a:t>This report “is the third in a series of large-scale, nationally representative surveys by the Foundation about young people’s media use.  It includes data from all three waves of the study (1999, 2004, and 2009), and is among the largest and most comprehensive publicly available sources of information about media use among American youth” ((</a:t>
            </a:r>
            <a:r>
              <a:rPr lang="en-US" dirty="0" err="1" smtClean="0"/>
              <a:t>Rideout</a:t>
            </a:r>
            <a:r>
              <a:rPr lang="en-US" dirty="0" smtClean="0"/>
              <a:t>, </a:t>
            </a:r>
            <a:r>
              <a:rPr lang="en-US" dirty="0" err="1" smtClean="0"/>
              <a:t>Foehr</a:t>
            </a:r>
            <a:r>
              <a:rPr lang="en-US" dirty="0" smtClean="0"/>
              <a:t>, &amp; Roberts, 2010).</a:t>
            </a:r>
          </a:p>
          <a:p>
            <a:r>
              <a:rPr lang="en-US" dirty="0" smtClean="0"/>
              <a:t> </a:t>
            </a:r>
            <a:endParaRPr lang="en-US" dirty="0"/>
          </a:p>
        </p:txBody>
      </p:sp>
      <p:sp>
        <p:nvSpPr>
          <p:cNvPr id="4" name="Slide Number Placeholder 3"/>
          <p:cNvSpPr>
            <a:spLocks noGrp="1"/>
          </p:cNvSpPr>
          <p:nvPr>
            <p:ph type="sldNum" sz="quarter" idx="10"/>
          </p:nvPr>
        </p:nvSpPr>
        <p:spPr/>
        <p:txBody>
          <a:bodyPr/>
          <a:lstStyle/>
          <a:p>
            <a:fld id="{B59C5605-99BA-4F79-B1A1-4EF1A176E339}"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9C5605-99BA-4F79-B1A1-4EF1A176E339}" type="slidenum">
              <a:rPr lang="en-US" smtClean="0"/>
              <a:pPr/>
              <a:t>40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Staci</a:t>
            </a:r>
          </a:p>
          <a:p>
            <a:r>
              <a:rPr lang="en-US" baseline="0" dirty="0" smtClean="0"/>
              <a:t>Images communicate messages in a multitude of ways including design, association and context.</a:t>
            </a:r>
            <a:endParaRPr lang="en-US" dirty="0"/>
          </a:p>
        </p:txBody>
      </p:sp>
      <p:sp>
        <p:nvSpPr>
          <p:cNvPr id="4" name="Slide Number Placeholder 3"/>
          <p:cNvSpPr>
            <a:spLocks noGrp="1"/>
          </p:cNvSpPr>
          <p:nvPr>
            <p:ph type="sldNum" sz="quarter" idx="10"/>
          </p:nvPr>
        </p:nvSpPr>
        <p:spPr/>
        <p:txBody>
          <a:bodyPr/>
          <a:lstStyle/>
          <a:p>
            <a:fld id="{B59C5605-99BA-4F79-B1A1-4EF1A176E33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Staci</a:t>
            </a:r>
          </a:p>
          <a:p>
            <a:r>
              <a:rPr lang="en-US" b="0" dirty="0" smtClean="0"/>
              <a:t>I am going to begin with an overview of design. </a:t>
            </a:r>
          </a:p>
          <a:p>
            <a:r>
              <a:rPr lang="en-US" dirty="0" smtClean="0"/>
              <a:t>For</a:t>
            </a:r>
            <a:r>
              <a:rPr lang="en-US" baseline="0" dirty="0" smtClean="0"/>
              <a:t> our purposes today we are going to concentrate on 4 basic elements of design: Shape, Angles or Direction, Color, and Placement. </a:t>
            </a:r>
          </a:p>
          <a:p>
            <a:r>
              <a:rPr lang="en-US" baseline="0" dirty="0" smtClean="0"/>
              <a:t>Shape:</a:t>
            </a:r>
          </a:p>
          <a:p>
            <a:pPr lvl="1">
              <a:buFont typeface="Arial" pitchFamily="34" charset="0"/>
              <a:buChar char="•"/>
            </a:pPr>
            <a:r>
              <a:rPr lang="en-US" baseline="0" dirty="0" smtClean="0"/>
              <a:t>Pointed shapes are threatening</a:t>
            </a:r>
          </a:p>
          <a:p>
            <a:pPr lvl="1">
              <a:buFont typeface="Arial" pitchFamily="34" charset="0"/>
              <a:buChar char="•"/>
            </a:pPr>
            <a:r>
              <a:rPr lang="en-US" baseline="0" dirty="0" smtClean="0"/>
              <a:t>Rounded shapes and curves are comforting and evoke a sense of security</a:t>
            </a:r>
          </a:p>
          <a:p>
            <a:pPr lvl="1">
              <a:buFont typeface="Arial" pitchFamily="34" charset="0"/>
              <a:buChar char="•"/>
            </a:pPr>
            <a:r>
              <a:rPr lang="en-US" baseline="0" dirty="0" smtClean="0"/>
              <a:t>Larger shapes are stronger than smaller shapes</a:t>
            </a:r>
          </a:p>
          <a:p>
            <a:endParaRPr lang="en-US" baseline="0" dirty="0" smtClean="0"/>
          </a:p>
          <a:p>
            <a:r>
              <a:rPr lang="en-US" baseline="0" dirty="0" smtClean="0"/>
              <a:t>Angles/Direction: </a:t>
            </a:r>
          </a:p>
          <a:p>
            <a:pPr lvl="1">
              <a:buFont typeface="Arial" pitchFamily="34" charset="0"/>
              <a:buChar char="•"/>
            </a:pPr>
            <a:r>
              <a:rPr lang="en-US" baseline="0" dirty="0" smtClean="0"/>
              <a:t>horizontal shaped give a sense of stability and calm</a:t>
            </a:r>
          </a:p>
          <a:p>
            <a:pPr lvl="1">
              <a:buFont typeface="Arial" pitchFamily="34" charset="0"/>
              <a:buChar char="•"/>
            </a:pPr>
            <a:r>
              <a:rPr lang="en-US" baseline="0" dirty="0" smtClean="0"/>
              <a:t>Vertical shapes provide a sense of balance and energy</a:t>
            </a:r>
          </a:p>
          <a:p>
            <a:pPr lvl="1">
              <a:buFont typeface="Arial" pitchFamily="34" charset="0"/>
              <a:buChar char="•"/>
            </a:pPr>
            <a:r>
              <a:rPr lang="en-US" baseline="0" dirty="0" smtClean="0"/>
              <a:t>Diagonal shapes imply motion or tension</a:t>
            </a:r>
          </a:p>
          <a:p>
            <a:endParaRPr lang="en-US" baseline="0" dirty="0" smtClean="0"/>
          </a:p>
          <a:p>
            <a:r>
              <a:rPr lang="en-US" baseline="0" dirty="0" smtClean="0"/>
              <a:t>Color: </a:t>
            </a:r>
          </a:p>
          <a:p>
            <a:pPr lvl="1">
              <a:buFont typeface="Arial" pitchFamily="34" charset="0"/>
              <a:buChar char="•"/>
            </a:pPr>
            <a:r>
              <a:rPr lang="en-US" baseline="0" dirty="0" smtClean="0"/>
              <a:t>Lighter colors are safer than darker colors particularly in backgrounds.  (Like day and night, night is more 	threatening because we can’t see as well)</a:t>
            </a:r>
          </a:p>
          <a:p>
            <a:pPr lvl="1">
              <a:buFont typeface="Arial" pitchFamily="34" charset="0"/>
              <a:buChar char="•"/>
            </a:pPr>
            <a:r>
              <a:rPr lang="en-US" baseline="0" dirty="0" smtClean="0"/>
              <a:t>Color provides a strong point of association, so when two object in an image are the same color, we usually 	associate them with one another.</a:t>
            </a:r>
          </a:p>
          <a:p>
            <a:endParaRPr lang="en-US" baseline="0" dirty="0" smtClean="0"/>
          </a:p>
          <a:p>
            <a:r>
              <a:rPr lang="en-US" baseline="0" dirty="0" smtClean="0"/>
              <a:t>Placement:</a:t>
            </a:r>
          </a:p>
          <a:p>
            <a:pPr lvl="1">
              <a:buFont typeface="Arial" pitchFamily="34" charset="0"/>
              <a:buChar char="•"/>
            </a:pPr>
            <a:r>
              <a:rPr lang="en-US" baseline="0" dirty="0" smtClean="0"/>
              <a:t>The upper half of the picture represents freedom, happiness, and triumph</a:t>
            </a:r>
          </a:p>
          <a:p>
            <a:pPr lvl="1">
              <a:buFont typeface="Arial" pitchFamily="34" charset="0"/>
              <a:buChar char="•"/>
            </a:pPr>
            <a:r>
              <a:rPr lang="en-US" baseline="0" dirty="0" smtClean="0"/>
              <a:t>The bottom half is heavier, sadder, constrained, and threatened.  It can also feel more grounded depending on usage</a:t>
            </a:r>
          </a:p>
          <a:p>
            <a:pPr lvl="1">
              <a:buFont typeface="Arial" pitchFamily="34" charset="0"/>
              <a:buChar char="•"/>
            </a:pPr>
            <a:r>
              <a:rPr lang="en-US" baseline="0" dirty="0" smtClean="0"/>
              <a:t>The center of the page is the center of attention and attraction</a:t>
            </a:r>
          </a:p>
        </p:txBody>
      </p:sp>
      <p:sp>
        <p:nvSpPr>
          <p:cNvPr id="4" name="Slide Number Placeholder 3"/>
          <p:cNvSpPr>
            <a:spLocks noGrp="1"/>
          </p:cNvSpPr>
          <p:nvPr>
            <p:ph type="sldNum" sz="quarter" idx="10"/>
          </p:nvPr>
        </p:nvSpPr>
        <p:spPr/>
        <p:txBody>
          <a:bodyPr/>
          <a:lstStyle/>
          <a:p>
            <a:fld id="{B59C5605-99BA-4F79-B1A1-4EF1A176E33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Staci</a:t>
            </a:r>
          </a:p>
          <a:p>
            <a:r>
              <a:rPr lang="en-US" b="0" dirty="0" smtClean="0"/>
              <a:t>All of these</a:t>
            </a:r>
            <a:r>
              <a:rPr lang="en-US" b="0" baseline="0" dirty="0" smtClean="0"/>
              <a:t> design examples are from Molly Bang’s Picture This: How Pictures Work, which can be found in your handout.</a:t>
            </a:r>
          </a:p>
          <a:p>
            <a:r>
              <a:rPr lang="en-US" b="0" baseline="0" dirty="0" smtClean="0"/>
              <a:t>This first image is just a basic representation of </a:t>
            </a:r>
            <a:r>
              <a:rPr lang="en-US" baseline="0" dirty="0" smtClean="0"/>
              <a:t>Little Red Riding Hood</a:t>
            </a:r>
          </a:p>
          <a:p>
            <a:r>
              <a:rPr lang="en-US" baseline="0" dirty="0" smtClean="0"/>
              <a:t>Vertical trees are balanced and give off positive energy</a:t>
            </a:r>
          </a:p>
          <a:p>
            <a:r>
              <a:rPr lang="en-US" baseline="0" dirty="0" smtClean="0"/>
              <a:t>Large, solid, red triangle stands out and is a figure of stability</a:t>
            </a:r>
            <a:endParaRPr lang="en-US" dirty="0"/>
          </a:p>
        </p:txBody>
      </p:sp>
      <p:sp>
        <p:nvSpPr>
          <p:cNvPr id="4" name="Slide Number Placeholder 3"/>
          <p:cNvSpPr>
            <a:spLocks noGrp="1"/>
          </p:cNvSpPr>
          <p:nvPr>
            <p:ph type="sldNum" sz="quarter" idx="10"/>
          </p:nvPr>
        </p:nvSpPr>
        <p:spPr/>
        <p:txBody>
          <a:bodyPr/>
          <a:lstStyle/>
          <a:p>
            <a:fld id="{B59C5605-99BA-4F79-B1A1-4EF1A176E33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Staci</a:t>
            </a:r>
            <a:endParaRPr lang="en-US" dirty="0" smtClean="0"/>
          </a:p>
          <a:p>
            <a:r>
              <a:rPr lang="en-US" dirty="0" smtClean="0"/>
              <a:t>Red</a:t>
            </a:r>
            <a:r>
              <a:rPr lang="en-US" baseline="0" dirty="0" smtClean="0"/>
              <a:t> triangle is smaller and less powerful now.</a:t>
            </a:r>
          </a:p>
          <a:p>
            <a:r>
              <a:rPr lang="en-US" baseline="0" dirty="0" smtClean="0"/>
              <a:t>Some trees are at an angle and even cause Red to appear trapped in their space.</a:t>
            </a:r>
          </a:p>
          <a:p>
            <a:r>
              <a:rPr lang="en-US" baseline="0" dirty="0" smtClean="0"/>
              <a:t>These trees are unpredictable and unstable.  They add tension to the image.</a:t>
            </a:r>
          </a:p>
          <a:p>
            <a:endParaRPr lang="en-US" dirty="0"/>
          </a:p>
        </p:txBody>
      </p:sp>
      <p:sp>
        <p:nvSpPr>
          <p:cNvPr id="4" name="Slide Number Placeholder 3"/>
          <p:cNvSpPr>
            <a:spLocks noGrp="1"/>
          </p:cNvSpPr>
          <p:nvPr>
            <p:ph type="sldNum" sz="quarter" idx="10"/>
          </p:nvPr>
        </p:nvSpPr>
        <p:spPr/>
        <p:txBody>
          <a:bodyPr/>
          <a:lstStyle/>
          <a:p>
            <a:fld id="{B59C5605-99BA-4F79-B1A1-4EF1A176E33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Staci</a:t>
            </a:r>
            <a:endParaRPr lang="en-US" dirty="0" smtClean="0"/>
          </a:p>
          <a:p>
            <a:r>
              <a:rPr lang="en-US" dirty="0" smtClean="0"/>
              <a:t>In the final image</a:t>
            </a:r>
            <a:r>
              <a:rPr lang="en-US" baseline="0" dirty="0" smtClean="0"/>
              <a:t> we now have the wolf as well.</a:t>
            </a:r>
          </a:p>
          <a:p>
            <a:r>
              <a:rPr lang="en-US" baseline="0" dirty="0" smtClean="0"/>
              <a:t>Wolf is much larger than the triangle, dominates the image. </a:t>
            </a:r>
          </a:p>
          <a:p>
            <a:r>
              <a:rPr lang="en-US" baseline="0" dirty="0" smtClean="0"/>
              <a:t>The shapes of the wolf  are pointed and threatening.</a:t>
            </a:r>
          </a:p>
          <a:p>
            <a:r>
              <a:rPr lang="en-US" baseline="0" dirty="0" smtClean="0"/>
              <a:t>The tongue and eye are both red like the triangle, so we associate them with her…”the better to see/eat you with”</a:t>
            </a:r>
          </a:p>
          <a:p>
            <a:r>
              <a:rPr lang="en-US" dirty="0" smtClean="0"/>
              <a:t>	The red eye is looking at</a:t>
            </a:r>
            <a:r>
              <a:rPr lang="en-US" baseline="0" dirty="0" smtClean="0"/>
              <a:t> her, and the red tongue is drawing her into the wolf’s mouth.</a:t>
            </a:r>
          </a:p>
          <a:p>
            <a:r>
              <a:rPr lang="en-US" baseline="0" dirty="0" smtClean="0"/>
              <a:t>The background is darker, implying night setting in, or at least a darkening of the woods…dark is scary</a:t>
            </a:r>
          </a:p>
          <a:p>
            <a:r>
              <a:rPr lang="en-US" baseline="0" dirty="0" smtClean="0"/>
              <a:t>The contrasting white teeth pop, making them more noticeable…this wolf is ready to eat that triangle.</a:t>
            </a:r>
            <a:endParaRPr lang="en-US" dirty="0"/>
          </a:p>
        </p:txBody>
      </p:sp>
      <p:sp>
        <p:nvSpPr>
          <p:cNvPr id="4" name="Slide Number Placeholder 3"/>
          <p:cNvSpPr>
            <a:spLocks noGrp="1"/>
          </p:cNvSpPr>
          <p:nvPr>
            <p:ph type="sldNum" sz="quarter" idx="10"/>
          </p:nvPr>
        </p:nvSpPr>
        <p:spPr/>
        <p:txBody>
          <a:bodyPr/>
          <a:lstStyle/>
          <a:p>
            <a:fld id="{B59C5605-99BA-4F79-B1A1-4EF1A176E33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58C58103-00CC-424A-979D-3B9CFBC96EF4}" type="datetimeFigureOut">
              <a:rPr lang="en-US" smtClean="0"/>
              <a:pPr/>
              <a:t>4/21/2010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A6158253-1480-4F57-898F-7BA6F5AA6D20}"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C58103-00CC-424A-979D-3B9CFBC96EF4}" type="datetimeFigureOut">
              <a:rPr lang="en-US" smtClean="0"/>
              <a:pPr/>
              <a:t>4/21/2010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8253-1480-4F57-898F-7BA6F5AA6D2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C58103-00CC-424A-979D-3B9CFBC96EF4}" type="datetimeFigureOut">
              <a:rPr lang="en-US" smtClean="0"/>
              <a:pPr/>
              <a:t>4/21/2010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8253-1480-4F57-898F-7BA6F5AA6D2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C58103-00CC-424A-979D-3B9CFBC96EF4}" type="datetimeFigureOut">
              <a:rPr lang="en-US" smtClean="0"/>
              <a:pPr/>
              <a:t>4/21/2010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158253-1480-4F57-898F-7BA6F5AA6D2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8C58103-00CC-424A-979D-3B9CFBC96EF4}" type="datetimeFigureOut">
              <a:rPr lang="en-US" smtClean="0"/>
              <a:pPr/>
              <a:t>4/21/2010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A6158253-1480-4F57-898F-7BA6F5AA6D2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8C58103-00CC-424A-979D-3B9CFBC96EF4}" type="datetimeFigureOut">
              <a:rPr lang="en-US" smtClean="0"/>
              <a:pPr/>
              <a:t>4/21/2010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58253-1480-4F57-898F-7BA6F5AA6D2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8C58103-00CC-424A-979D-3B9CFBC96EF4}" type="datetimeFigureOut">
              <a:rPr lang="en-US" smtClean="0"/>
              <a:pPr/>
              <a:t>4/21/2010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158253-1480-4F57-898F-7BA6F5AA6D2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8C58103-00CC-424A-979D-3B9CFBC96EF4}" type="datetimeFigureOut">
              <a:rPr lang="en-US" smtClean="0"/>
              <a:pPr/>
              <a:t>4/21/2010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158253-1480-4F57-898F-7BA6F5AA6D2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C58103-00CC-424A-979D-3B9CFBC96EF4}" type="datetimeFigureOut">
              <a:rPr lang="en-US" smtClean="0"/>
              <a:pPr/>
              <a:t>4/21/2010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158253-1480-4F57-898F-7BA6F5AA6D2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8C58103-00CC-424A-979D-3B9CFBC96EF4}" type="datetimeFigureOut">
              <a:rPr lang="en-US" smtClean="0"/>
              <a:pPr/>
              <a:t>4/21/2010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58253-1480-4F57-898F-7BA6F5AA6D2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8C58103-00CC-424A-979D-3B9CFBC96EF4}" type="datetimeFigureOut">
              <a:rPr lang="en-US" smtClean="0"/>
              <a:pPr/>
              <a:t>4/21/2010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158253-1480-4F57-898F-7BA6F5AA6D2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58C58103-00CC-424A-979D-3B9CFBC96EF4}" type="datetimeFigureOut">
              <a:rPr lang="en-US" smtClean="0"/>
              <a:pPr/>
              <a:t>4/21/2010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6158253-1480-4F57-898F-7BA6F5AA6D2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www.terragalleria.com/parks/np-image.redw20669.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freedigitalphotos.ne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freedigitalphotos.ne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www.geraldbrimacombe.com/west_coast_1.ht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21.jpeg"/><Relationship Id="rId5" Type="http://schemas.openxmlformats.org/officeDocument/2006/relationships/image" Target="../media/image17.jpeg"/><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hyperlink" Target="http://www.youtube.com/watch?v=cWt0XUocViE"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xtranormal.com/watch/631348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hlinkClick r:id="rId3"/>
              </a:rPr>
              <a:t>Visual Literacy</a:t>
            </a:r>
            <a:endParaRPr lang="en-US" dirty="0"/>
          </a:p>
        </p:txBody>
      </p:sp>
      <p:sp>
        <p:nvSpPr>
          <p:cNvPr id="3" name="Subtitle 2"/>
          <p:cNvSpPr>
            <a:spLocks noGrp="1"/>
          </p:cNvSpPr>
          <p:nvPr>
            <p:ph type="subTitle" idx="1"/>
          </p:nvPr>
        </p:nvSpPr>
        <p:spPr/>
        <p:txBody>
          <a:bodyPr/>
          <a:lstStyle/>
          <a:p>
            <a:r>
              <a:rPr lang="en-US" dirty="0" smtClean="0"/>
              <a:t>Professional Development Workshop for High School Teachers </a:t>
            </a:r>
          </a:p>
          <a:p>
            <a:r>
              <a:rPr lang="en-US" dirty="0" smtClean="0"/>
              <a:t>Shoshana Gray &amp; Staci Greenwald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Associations with Images</a:t>
            </a:r>
            <a:endParaRPr lang="en-US" dirty="0"/>
          </a:p>
        </p:txBody>
      </p:sp>
      <p:sp>
        <p:nvSpPr>
          <p:cNvPr id="3" name="Content Placeholder 2"/>
          <p:cNvSpPr>
            <a:spLocks noGrp="1"/>
          </p:cNvSpPr>
          <p:nvPr>
            <p:ph idx="1"/>
          </p:nvPr>
        </p:nvSpPr>
        <p:spPr/>
        <p:txBody>
          <a:bodyPr/>
          <a:lstStyle/>
          <a:p>
            <a:r>
              <a:rPr lang="en-US" dirty="0" smtClean="0"/>
              <a:t>What are your emotions as you view this image?</a:t>
            </a:r>
          </a:p>
          <a:p>
            <a:r>
              <a:rPr lang="en-US" dirty="0" smtClean="0"/>
              <a:t>Does it remind you of something?</a:t>
            </a:r>
          </a:p>
          <a:p>
            <a:r>
              <a:rPr lang="en-US" dirty="0" smtClean="0"/>
              <a:t>Does it have a connection with something else that is commonly understood?</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276600" y="4191000"/>
            <a:ext cx="2339591" cy="1676400"/>
          </a:xfrm>
          <a:prstGeom prst="rect">
            <a:avLst/>
          </a:prstGeom>
          <a:noFill/>
          <a:ln w="9525">
            <a:noFill/>
            <a:miter lim="800000"/>
            <a:headEnd/>
            <a:tailEnd/>
          </a:ln>
        </p:spPr>
      </p:pic>
      <p:sp>
        <p:nvSpPr>
          <p:cNvPr id="5" name="TextBox 4"/>
          <p:cNvSpPr txBox="1"/>
          <p:nvPr/>
        </p:nvSpPr>
        <p:spPr>
          <a:xfrm>
            <a:off x="3276600" y="5943600"/>
            <a:ext cx="2362200" cy="369332"/>
          </a:xfrm>
          <a:prstGeom prst="rect">
            <a:avLst/>
          </a:prstGeom>
          <a:noFill/>
        </p:spPr>
        <p:txBody>
          <a:bodyPr wrap="square" rtlCol="0">
            <a:spAutoFit/>
          </a:bodyPr>
          <a:lstStyle/>
          <a:p>
            <a:pPr algn="ctr"/>
            <a:r>
              <a:rPr lang="en-US" dirty="0" smtClean="0"/>
              <a:t>shutterstock.com</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913502" y="228600"/>
            <a:ext cx="5173098" cy="6227567"/>
          </a:xfrm>
          <a:prstGeom prst="rect">
            <a:avLst/>
          </a:prstGeom>
          <a:noFill/>
          <a:ln w="9525">
            <a:noFill/>
            <a:miter lim="800000"/>
            <a:headEnd/>
            <a:tailEnd/>
          </a:ln>
        </p:spPr>
      </p:pic>
      <p:sp>
        <p:nvSpPr>
          <p:cNvPr id="5" name="TextBox 4"/>
          <p:cNvSpPr txBox="1"/>
          <p:nvPr/>
        </p:nvSpPr>
        <p:spPr>
          <a:xfrm>
            <a:off x="228600" y="6477000"/>
            <a:ext cx="8686800" cy="307777"/>
          </a:xfrm>
          <a:prstGeom prst="rect">
            <a:avLst/>
          </a:prstGeom>
          <a:noFill/>
        </p:spPr>
        <p:txBody>
          <a:bodyPr wrap="square" rtlCol="0">
            <a:spAutoFit/>
          </a:bodyPr>
          <a:lstStyle/>
          <a:p>
            <a:pPr algn="ctr"/>
            <a:r>
              <a:rPr lang="en-US" sz="1400" dirty="0" smtClean="0"/>
              <a:t>http://preparednesspro.wordpress.com/2009/09/08/the-next-911/heart-of-a-soldier-james-b-stewart/</a:t>
            </a:r>
            <a:endParaRPr lang="en-US" sz="1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152399" y="152400"/>
            <a:ext cx="8892243" cy="5943600"/>
          </a:xfrm>
          <a:prstGeom prst="rect">
            <a:avLst/>
          </a:prstGeom>
          <a:noFill/>
          <a:ln w="9525">
            <a:noFill/>
            <a:miter lim="800000"/>
            <a:headEnd/>
            <a:tailEnd/>
          </a:ln>
          <a:effectLst/>
        </p:spPr>
      </p:pic>
      <p:sp>
        <p:nvSpPr>
          <p:cNvPr id="3" name="TextBox 2"/>
          <p:cNvSpPr txBox="1"/>
          <p:nvPr/>
        </p:nvSpPr>
        <p:spPr>
          <a:xfrm>
            <a:off x="0" y="6172200"/>
            <a:ext cx="9144000" cy="307777"/>
          </a:xfrm>
          <a:prstGeom prst="rect">
            <a:avLst/>
          </a:prstGeom>
          <a:noFill/>
        </p:spPr>
        <p:txBody>
          <a:bodyPr wrap="square" rtlCol="0">
            <a:spAutoFit/>
          </a:bodyPr>
          <a:lstStyle/>
          <a:p>
            <a:pPr algn="ctr"/>
            <a:r>
              <a:rPr lang="en-US" sz="1400" dirty="0" smtClean="0">
                <a:hlinkClick r:id="rId4"/>
              </a:rPr>
              <a:t>http://www.terragalleria.com/parks/np-image.redw20669.html</a:t>
            </a:r>
            <a:r>
              <a:rPr lang="en-US" sz="1400" dirty="0" smtClean="0"/>
              <a:t> via Google images</a:t>
            </a:r>
            <a:endParaRPr 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52400" y="152400"/>
            <a:ext cx="8929688" cy="5715000"/>
          </a:xfrm>
          <a:prstGeom prst="rect">
            <a:avLst/>
          </a:prstGeom>
          <a:noFill/>
          <a:ln w="9525">
            <a:noFill/>
            <a:miter lim="800000"/>
            <a:headEnd/>
            <a:tailEnd/>
          </a:ln>
          <a:effectLst/>
        </p:spPr>
      </p:pic>
      <p:sp>
        <p:nvSpPr>
          <p:cNvPr id="3" name="TextBox 2"/>
          <p:cNvSpPr txBox="1"/>
          <p:nvPr/>
        </p:nvSpPr>
        <p:spPr>
          <a:xfrm>
            <a:off x="0" y="6096000"/>
            <a:ext cx="9144000" cy="307777"/>
          </a:xfrm>
          <a:prstGeom prst="rect">
            <a:avLst/>
          </a:prstGeom>
          <a:noFill/>
        </p:spPr>
        <p:txBody>
          <a:bodyPr wrap="square" rtlCol="0">
            <a:spAutoFit/>
          </a:bodyPr>
          <a:lstStyle/>
          <a:p>
            <a:pPr algn="ctr"/>
            <a:r>
              <a:rPr lang="en-US" sz="1400" dirty="0" smtClean="0"/>
              <a:t>Photograph by Simon </a:t>
            </a:r>
            <a:r>
              <a:rPr lang="en-US" sz="1400" dirty="0" err="1" smtClean="0"/>
              <a:t>Howden</a:t>
            </a:r>
            <a:r>
              <a:rPr lang="en-US" sz="1400" dirty="0" smtClean="0"/>
              <a:t>; accessed via </a:t>
            </a:r>
            <a:r>
              <a:rPr lang="en-US" sz="1400" dirty="0" smtClean="0">
                <a:hlinkClick r:id="rId4"/>
              </a:rPr>
              <a:t>freedigitalphotos.net</a:t>
            </a:r>
            <a:r>
              <a:rPr lang="en-US" sz="1400" dirty="0" smtClean="0"/>
              <a:t>. </a:t>
            </a:r>
            <a:endParaRPr lang="en-US"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152400" y="152400"/>
            <a:ext cx="8862026" cy="5638800"/>
          </a:xfrm>
          <a:prstGeom prst="rect">
            <a:avLst/>
          </a:prstGeom>
          <a:noFill/>
          <a:ln w="9525">
            <a:noFill/>
            <a:miter lim="800000"/>
            <a:headEnd/>
            <a:tailEnd/>
          </a:ln>
          <a:effectLst/>
        </p:spPr>
      </p:pic>
      <p:sp>
        <p:nvSpPr>
          <p:cNvPr id="4" name="TextBox 3"/>
          <p:cNvSpPr txBox="1"/>
          <p:nvPr/>
        </p:nvSpPr>
        <p:spPr>
          <a:xfrm>
            <a:off x="0" y="6248400"/>
            <a:ext cx="9144000" cy="584775"/>
          </a:xfrm>
          <a:prstGeom prst="rect">
            <a:avLst/>
          </a:prstGeom>
          <a:noFill/>
        </p:spPr>
        <p:txBody>
          <a:bodyPr wrap="square" rtlCol="0">
            <a:spAutoFit/>
          </a:bodyPr>
          <a:lstStyle/>
          <a:p>
            <a:pPr algn="ctr"/>
            <a:r>
              <a:rPr lang="en-US" sz="1400" dirty="0" smtClean="0"/>
              <a:t>Photograph by </a:t>
            </a:r>
            <a:r>
              <a:rPr lang="en-US" sz="1400" dirty="0" err="1" smtClean="0"/>
              <a:t>Suat</a:t>
            </a:r>
            <a:r>
              <a:rPr lang="en-US" sz="1400" dirty="0" smtClean="0"/>
              <a:t> </a:t>
            </a:r>
            <a:r>
              <a:rPr lang="en-US" sz="1400" dirty="0" err="1" smtClean="0"/>
              <a:t>Eman</a:t>
            </a:r>
            <a:r>
              <a:rPr lang="en-US" sz="1400" dirty="0" smtClean="0"/>
              <a:t>; accessed via </a:t>
            </a:r>
            <a:r>
              <a:rPr lang="en-US" sz="1400" dirty="0" smtClean="0">
                <a:hlinkClick r:id="rId4"/>
              </a:rPr>
              <a:t>freedigitalphotos.net</a:t>
            </a:r>
            <a:r>
              <a:rPr lang="en-US" sz="1400" dirty="0" smtClean="0"/>
              <a:t>. </a:t>
            </a:r>
          </a:p>
          <a:p>
            <a:r>
              <a:rPr lang="en-US" dirty="0" smtClean="0"/>
              <a:t>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a:stretch>
            <a:fillRect/>
          </a:stretch>
        </p:blipFill>
        <p:spPr bwMode="auto">
          <a:xfrm>
            <a:off x="152400" y="152400"/>
            <a:ext cx="8847179" cy="5867400"/>
          </a:xfrm>
          <a:prstGeom prst="rect">
            <a:avLst/>
          </a:prstGeom>
          <a:noFill/>
          <a:ln w="9525">
            <a:noFill/>
            <a:miter lim="800000"/>
            <a:headEnd/>
            <a:tailEnd/>
          </a:ln>
          <a:effectLst/>
        </p:spPr>
      </p:pic>
      <p:sp>
        <p:nvSpPr>
          <p:cNvPr id="3" name="TextBox 2"/>
          <p:cNvSpPr txBox="1"/>
          <p:nvPr/>
        </p:nvSpPr>
        <p:spPr>
          <a:xfrm>
            <a:off x="0" y="6172200"/>
            <a:ext cx="9144000" cy="307777"/>
          </a:xfrm>
          <a:prstGeom prst="rect">
            <a:avLst/>
          </a:prstGeom>
          <a:noFill/>
        </p:spPr>
        <p:txBody>
          <a:bodyPr wrap="square" rtlCol="0">
            <a:spAutoFit/>
          </a:bodyPr>
          <a:lstStyle/>
          <a:p>
            <a:pPr algn="ctr"/>
            <a:r>
              <a:rPr lang="en-US" sz="1400" dirty="0" smtClean="0">
                <a:hlinkClick r:id="rId4"/>
              </a:rPr>
              <a:t>http://www.geraldbrimacombe.com/west_coast_1.htm</a:t>
            </a:r>
            <a:r>
              <a:rPr lang="en-US" sz="1400" dirty="0" smtClean="0"/>
              <a:t> via Google Images.</a:t>
            </a:r>
            <a:endParaRPr lang="en-US"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Association Discussion</a:t>
            </a:r>
            <a:endParaRPr lang="en-US" dirty="0"/>
          </a:p>
        </p:txBody>
      </p:sp>
      <p:sp>
        <p:nvSpPr>
          <p:cNvPr id="4" name="Text Placeholder 3"/>
          <p:cNvSpPr>
            <a:spLocks noGrp="1"/>
          </p:cNvSpPr>
          <p:nvPr>
            <p:ph type="body" sz="half" idx="2"/>
          </p:nvPr>
        </p:nvSpPr>
        <p:spPr/>
        <p:txBody>
          <a:bodyPr/>
          <a:lstStyle/>
          <a:p>
            <a:r>
              <a:rPr lang="en-US" dirty="0" smtClean="0"/>
              <a:t>What happened when you viewed these images?</a:t>
            </a:r>
            <a:endParaRPr lang="en-US" dirty="0"/>
          </a:p>
        </p:txBody>
      </p:sp>
      <p:pic>
        <p:nvPicPr>
          <p:cNvPr id="5" name="Picture 2"/>
          <p:cNvPicPr>
            <a:picLocks noGrp="1" noChangeAspect="1" noChangeArrowheads="1"/>
          </p:cNvPicPr>
          <p:nvPr>
            <p:ph type="pic" idx="1"/>
          </p:nvPr>
        </p:nvPicPr>
        <p:blipFill>
          <a:blip r:embed="rId3" cstate="print"/>
          <a:srcRect l="4087" r="4087"/>
          <a:stretch>
            <a:fillRect/>
          </a:stretch>
        </p:blipFill>
        <p:spPr bwMode="auto">
          <a:xfrm>
            <a:off x="6705600" y="5029200"/>
            <a:ext cx="1798027" cy="1298575"/>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srcRect/>
          <a:stretch>
            <a:fillRect/>
          </a:stretch>
        </p:blipFill>
        <p:spPr bwMode="auto">
          <a:xfrm>
            <a:off x="5105400" y="4114800"/>
            <a:ext cx="1916114" cy="1219200"/>
          </a:xfrm>
          <a:prstGeom prst="rect">
            <a:avLst/>
          </a:prstGeom>
          <a:noFill/>
          <a:ln w="9525">
            <a:noFill/>
            <a:miter lim="800000"/>
            <a:headEnd/>
            <a:tailEnd/>
          </a:ln>
          <a:effectLst/>
        </p:spPr>
      </p:pic>
      <p:pic>
        <p:nvPicPr>
          <p:cNvPr id="7" name="Picture 2"/>
          <p:cNvPicPr>
            <a:picLocks noChangeAspect="1" noChangeArrowheads="1"/>
          </p:cNvPicPr>
          <p:nvPr/>
        </p:nvPicPr>
        <p:blipFill>
          <a:blip r:embed="rId5" cstate="print"/>
          <a:srcRect/>
          <a:stretch>
            <a:fillRect/>
          </a:stretch>
        </p:blipFill>
        <p:spPr bwMode="auto">
          <a:xfrm>
            <a:off x="3505200" y="3124200"/>
            <a:ext cx="1919288" cy="1228344"/>
          </a:xfrm>
          <a:prstGeom prst="rect">
            <a:avLst/>
          </a:prstGeom>
          <a:noFill/>
          <a:ln w="9525">
            <a:noFill/>
            <a:miter lim="800000"/>
            <a:headEnd/>
            <a:tailEnd/>
          </a:ln>
          <a:effectLst/>
        </p:spPr>
      </p:pic>
      <p:pic>
        <p:nvPicPr>
          <p:cNvPr id="8" name="Picture 2"/>
          <p:cNvPicPr>
            <a:picLocks noChangeAspect="1" noChangeArrowheads="1"/>
          </p:cNvPicPr>
          <p:nvPr/>
        </p:nvPicPr>
        <p:blipFill>
          <a:blip r:embed="rId6" cstate="print"/>
          <a:srcRect/>
          <a:stretch>
            <a:fillRect/>
          </a:stretch>
        </p:blipFill>
        <p:spPr bwMode="auto">
          <a:xfrm>
            <a:off x="1828800" y="2133600"/>
            <a:ext cx="1959823" cy="1309951"/>
          </a:xfrm>
          <a:prstGeom prst="rect">
            <a:avLst/>
          </a:prstGeom>
          <a:noFill/>
          <a:ln w="9525">
            <a:noFill/>
            <a:miter lim="800000"/>
            <a:headEnd/>
            <a:tailEnd/>
          </a:ln>
          <a:effectLst/>
        </p:spPr>
      </p:pic>
      <p:pic>
        <p:nvPicPr>
          <p:cNvPr id="9" name="Picture 2"/>
          <p:cNvPicPr>
            <a:picLocks noChangeAspect="1" noChangeArrowheads="1"/>
          </p:cNvPicPr>
          <p:nvPr/>
        </p:nvPicPr>
        <p:blipFill>
          <a:blip r:embed="rId7" cstate="print"/>
          <a:srcRect/>
          <a:stretch>
            <a:fillRect/>
          </a:stretch>
        </p:blipFill>
        <p:spPr bwMode="auto">
          <a:xfrm>
            <a:off x="609600" y="838200"/>
            <a:ext cx="1447800" cy="17429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of Images</a:t>
            </a:r>
            <a:endParaRPr lang="en-US" dirty="0"/>
          </a:p>
        </p:txBody>
      </p:sp>
      <p:sp>
        <p:nvSpPr>
          <p:cNvPr id="3" name="Content Placeholder 2"/>
          <p:cNvSpPr>
            <a:spLocks noGrp="1"/>
          </p:cNvSpPr>
          <p:nvPr>
            <p:ph idx="1"/>
          </p:nvPr>
        </p:nvSpPr>
        <p:spPr/>
        <p:txBody>
          <a:bodyPr>
            <a:normAutofit lnSpcReduction="10000"/>
          </a:bodyPr>
          <a:lstStyle/>
          <a:p>
            <a:r>
              <a:rPr lang="en-US" dirty="0" smtClean="0"/>
              <a:t>What is the </a:t>
            </a:r>
            <a:r>
              <a:rPr lang="en-US" i="1" dirty="0" smtClean="0"/>
              <a:t>relative context </a:t>
            </a:r>
            <a:r>
              <a:rPr lang="en-US" dirty="0" smtClean="0"/>
              <a:t>of the image?</a:t>
            </a:r>
          </a:p>
          <a:p>
            <a:r>
              <a:rPr lang="en-US" dirty="0" smtClean="0"/>
              <a:t>Is it placed together with other images?</a:t>
            </a:r>
          </a:p>
          <a:p>
            <a:r>
              <a:rPr lang="en-US" dirty="0" smtClean="0"/>
              <a:t>Has it been manipulated?</a:t>
            </a:r>
          </a:p>
          <a:p>
            <a:r>
              <a:rPr lang="en-US" dirty="0" smtClean="0"/>
              <a:t>Does it have a caption or text associated with it?</a:t>
            </a:r>
          </a:p>
          <a:p>
            <a:endParaRPr lang="en-US" dirty="0" smtClean="0"/>
          </a:p>
          <a:p>
            <a:endParaRPr lang="en-US" dirty="0" smtClean="0"/>
          </a:p>
          <a:p>
            <a:pPr>
              <a:buNone/>
            </a:pPr>
            <a:r>
              <a:rPr lang="en-US" sz="2400" i="1" dirty="0" smtClean="0">
                <a:solidFill>
                  <a:srgbClr val="FF0000"/>
                </a:solidFill>
              </a:rPr>
              <a:t>There is no such thing as an image divorced from a variety of media or social contexts of use and application (6). </a:t>
            </a:r>
          </a:p>
          <a:p>
            <a:pPr>
              <a:buNone/>
            </a:pPr>
            <a:r>
              <a:rPr lang="en-US" sz="2400" i="1" dirty="0" smtClean="0">
                <a:solidFill>
                  <a:srgbClr val="FF0000"/>
                </a:solidFill>
              </a:rPr>
              <a:t>~Ron Burnett</a:t>
            </a:r>
            <a:endParaRPr lang="en-US" sz="2400" i="1"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Purpose?</a:t>
            </a:r>
            <a:endParaRPr lang="en-US" dirty="0"/>
          </a:p>
        </p:txBody>
      </p:sp>
      <p:pic>
        <p:nvPicPr>
          <p:cNvPr id="4" name="Content Placeholder 3" descr="Cropped.jpg"/>
          <p:cNvPicPr>
            <a:picLocks noGrp="1" noChangeAspect="1"/>
          </p:cNvPicPr>
          <p:nvPr>
            <p:ph idx="1"/>
          </p:nvPr>
        </p:nvPicPr>
        <p:blipFill>
          <a:blip r:embed="rId3" cstate="print"/>
          <a:stretch>
            <a:fillRect/>
          </a:stretch>
        </p:blipFill>
        <p:spPr>
          <a:xfrm>
            <a:off x="3059137" y="1600200"/>
            <a:ext cx="3025725" cy="4708525"/>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Now?</a:t>
            </a:r>
            <a:endParaRPr lang="en-US" dirty="0"/>
          </a:p>
        </p:txBody>
      </p:sp>
      <p:pic>
        <p:nvPicPr>
          <p:cNvPr id="4" name="Content Placeholder 3" descr="in-context.jpg"/>
          <p:cNvPicPr>
            <a:picLocks noGrp="1" noChangeAspect="1"/>
          </p:cNvPicPr>
          <p:nvPr>
            <p:ph idx="1"/>
          </p:nvPr>
        </p:nvPicPr>
        <p:blipFill>
          <a:blip r:embed="rId3" cstate="print"/>
          <a:stretch>
            <a:fillRect/>
          </a:stretch>
        </p:blipFill>
        <p:spPr>
          <a:xfrm>
            <a:off x="1981200" y="1219200"/>
            <a:ext cx="5105400" cy="5105400"/>
          </a:xfrm>
        </p:spPr>
      </p:pic>
      <p:sp>
        <p:nvSpPr>
          <p:cNvPr id="5" name="TextBox 4"/>
          <p:cNvSpPr txBox="1"/>
          <p:nvPr/>
        </p:nvSpPr>
        <p:spPr>
          <a:xfrm>
            <a:off x="0" y="6477000"/>
            <a:ext cx="9144000" cy="307777"/>
          </a:xfrm>
          <a:prstGeom prst="rect">
            <a:avLst/>
          </a:prstGeom>
          <a:noFill/>
        </p:spPr>
        <p:txBody>
          <a:bodyPr wrap="square" rtlCol="0">
            <a:spAutoFit/>
          </a:bodyPr>
          <a:lstStyle/>
          <a:p>
            <a:pPr algn="ctr"/>
            <a:r>
              <a:rPr lang="en-US" sz="1400" dirty="0" smtClean="0"/>
              <a:t>http://www.dezeen.com/category/events/new-designers-07/</a:t>
            </a:r>
            <a:endParaRPr lang="en-US"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Objectives</a:t>
            </a:r>
            <a:endParaRPr lang="en-US" dirty="0"/>
          </a:p>
        </p:txBody>
      </p:sp>
      <p:sp>
        <p:nvSpPr>
          <p:cNvPr id="3" name="Content Placeholder 2"/>
          <p:cNvSpPr>
            <a:spLocks noGrp="1"/>
          </p:cNvSpPr>
          <p:nvPr>
            <p:ph idx="1"/>
          </p:nvPr>
        </p:nvSpPr>
        <p:spPr>
          <a:xfrm>
            <a:off x="533400" y="1600200"/>
            <a:ext cx="7924800" cy="4709160"/>
          </a:xfrm>
        </p:spPr>
        <p:txBody>
          <a:bodyPr/>
          <a:lstStyle/>
          <a:p>
            <a:r>
              <a:rPr lang="en-US" dirty="0" smtClean="0"/>
              <a:t>Understand the concepts involved in visual literacy </a:t>
            </a:r>
          </a:p>
          <a:p>
            <a:r>
              <a:rPr lang="en-US" dirty="0" smtClean="0"/>
              <a:t>Understand the importance of visual literacy</a:t>
            </a:r>
          </a:p>
          <a:p>
            <a:r>
              <a:rPr lang="en-US" dirty="0" smtClean="0"/>
              <a:t>Become aware of your own visual literacy</a:t>
            </a:r>
          </a:p>
          <a:p>
            <a:r>
              <a:rPr lang="en-US" dirty="0" smtClean="0"/>
              <a:t>Learn how to use visual tools in your classroom to increase your students’ visual literacy</a:t>
            </a:r>
          </a:p>
          <a:p>
            <a:pPr>
              <a:buNone/>
            </a:pPr>
            <a:endParaRPr lang="en-US" dirty="0" smtClean="0"/>
          </a:p>
          <a:p>
            <a:endParaRPr lang="en-US" dirty="0"/>
          </a:p>
        </p:txBody>
      </p:sp>
      <p:pic>
        <p:nvPicPr>
          <p:cNvPr id="4" name="Picture 3"/>
          <p:cNvPicPr/>
          <p:nvPr/>
        </p:nvPicPr>
        <p:blipFill>
          <a:blip r:embed="rId3" cstate="print"/>
          <a:srcRect/>
          <a:stretch>
            <a:fillRect/>
          </a:stretch>
        </p:blipFill>
        <p:spPr bwMode="auto">
          <a:xfrm>
            <a:off x="3581400" y="4800600"/>
            <a:ext cx="15240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Image of a Cow…</a:t>
            </a:r>
            <a:endParaRPr lang="en-US" dirty="0"/>
          </a:p>
        </p:txBody>
      </p:sp>
      <p:pic>
        <p:nvPicPr>
          <p:cNvPr id="4" name="Content Placeholder 3" descr="cow.JPG"/>
          <p:cNvPicPr>
            <a:picLocks noGrp="1" noChangeAspect="1"/>
          </p:cNvPicPr>
          <p:nvPr>
            <p:ph idx="1"/>
          </p:nvPr>
        </p:nvPicPr>
        <p:blipFill>
          <a:blip r:embed="rId3" cstate="print">
            <a:lum bright="10000" contrast="30000"/>
          </a:blip>
          <a:stretch>
            <a:fillRect/>
          </a:stretch>
        </p:blipFill>
        <p:spPr>
          <a:xfrm>
            <a:off x="2084801" y="1600200"/>
            <a:ext cx="2258599" cy="4708525"/>
          </a:xfrm>
        </p:spPr>
      </p:pic>
      <p:sp>
        <p:nvSpPr>
          <p:cNvPr id="5" name="TextBox 4"/>
          <p:cNvSpPr txBox="1"/>
          <p:nvPr/>
        </p:nvSpPr>
        <p:spPr>
          <a:xfrm>
            <a:off x="0" y="6400800"/>
            <a:ext cx="9144000" cy="276999"/>
          </a:xfrm>
          <a:prstGeom prst="rect">
            <a:avLst/>
          </a:prstGeom>
          <a:noFill/>
        </p:spPr>
        <p:txBody>
          <a:bodyPr wrap="square" rtlCol="0">
            <a:spAutoFit/>
          </a:bodyPr>
          <a:lstStyle/>
          <a:p>
            <a:pPr algn="ctr"/>
            <a:r>
              <a:rPr lang="en-US" sz="1200" dirty="0" smtClean="0"/>
              <a:t>(Wilde &amp; Wilde, 1991, p. 119)</a:t>
            </a:r>
            <a:endParaRPr lang="en-US"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and After</a:t>
            </a:r>
            <a:endParaRPr lang="en-US" dirty="0"/>
          </a:p>
        </p:txBody>
      </p:sp>
      <p:pic>
        <p:nvPicPr>
          <p:cNvPr id="4" name="Content Placeholder 3" descr="cow.JPG"/>
          <p:cNvPicPr>
            <a:picLocks noGrp="1" noChangeAspect="1"/>
          </p:cNvPicPr>
          <p:nvPr>
            <p:ph idx="1"/>
          </p:nvPr>
        </p:nvPicPr>
        <p:blipFill>
          <a:blip r:embed="rId3" cstate="print">
            <a:lum bright="10000" contrast="30000"/>
          </a:blip>
          <a:stretch>
            <a:fillRect/>
          </a:stretch>
        </p:blipFill>
        <p:spPr>
          <a:xfrm>
            <a:off x="2084801" y="1600200"/>
            <a:ext cx="2258599" cy="4708525"/>
          </a:xfrm>
        </p:spPr>
      </p:pic>
      <p:pic>
        <p:nvPicPr>
          <p:cNvPr id="5" name="Picture 4" descr="burger.JPG"/>
          <p:cNvPicPr>
            <a:picLocks noChangeAspect="1"/>
          </p:cNvPicPr>
          <p:nvPr/>
        </p:nvPicPr>
        <p:blipFill>
          <a:blip r:embed="rId4" cstate="print">
            <a:lum bright="10000" contrast="30000"/>
          </a:blip>
          <a:stretch>
            <a:fillRect/>
          </a:stretch>
        </p:blipFill>
        <p:spPr>
          <a:xfrm>
            <a:off x="4572000" y="1600200"/>
            <a:ext cx="2229662" cy="4648200"/>
          </a:xfrm>
          <a:prstGeom prst="rect">
            <a:avLst/>
          </a:prstGeom>
        </p:spPr>
      </p:pic>
      <p:sp>
        <p:nvSpPr>
          <p:cNvPr id="6" name="TextBox 5"/>
          <p:cNvSpPr txBox="1"/>
          <p:nvPr/>
        </p:nvSpPr>
        <p:spPr>
          <a:xfrm>
            <a:off x="0" y="6400800"/>
            <a:ext cx="9144000" cy="276999"/>
          </a:xfrm>
          <a:prstGeom prst="rect">
            <a:avLst/>
          </a:prstGeom>
          <a:noFill/>
        </p:spPr>
        <p:txBody>
          <a:bodyPr wrap="square" rtlCol="0">
            <a:spAutoFit/>
          </a:bodyPr>
          <a:lstStyle/>
          <a:p>
            <a:pPr algn="ctr"/>
            <a:r>
              <a:rPr lang="en-US" sz="1200" dirty="0" smtClean="0"/>
              <a:t>(Wilde &amp; Wilde, 1991, p. 119)</a:t>
            </a:r>
            <a:endParaRPr lang="en-US"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cat playing with a string…</a:t>
            </a:r>
            <a:endParaRPr lang="en-US" dirty="0"/>
          </a:p>
        </p:txBody>
      </p:sp>
      <p:pic>
        <p:nvPicPr>
          <p:cNvPr id="4" name="Content Placeholder 3" descr="mouse.JPG"/>
          <p:cNvPicPr>
            <a:picLocks noGrp="1" noChangeAspect="1"/>
          </p:cNvPicPr>
          <p:nvPr>
            <p:ph idx="1"/>
          </p:nvPr>
        </p:nvPicPr>
        <p:blipFill>
          <a:blip r:embed="rId3" cstate="print">
            <a:lum bright="10000" contrast="30000"/>
          </a:blip>
          <a:srcRect l="8550"/>
          <a:stretch>
            <a:fillRect/>
          </a:stretch>
        </p:blipFill>
        <p:spPr>
          <a:xfrm>
            <a:off x="4267200" y="2073983"/>
            <a:ext cx="1630080" cy="3760958"/>
          </a:xfrm>
        </p:spPr>
      </p:pic>
      <p:sp>
        <p:nvSpPr>
          <p:cNvPr id="5" name="TextBox 4"/>
          <p:cNvSpPr txBox="1"/>
          <p:nvPr/>
        </p:nvSpPr>
        <p:spPr>
          <a:xfrm>
            <a:off x="0" y="6400800"/>
            <a:ext cx="9144000" cy="276999"/>
          </a:xfrm>
          <a:prstGeom prst="rect">
            <a:avLst/>
          </a:prstGeom>
          <a:noFill/>
        </p:spPr>
        <p:txBody>
          <a:bodyPr wrap="square" rtlCol="0">
            <a:spAutoFit/>
          </a:bodyPr>
          <a:lstStyle/>
          <a:p>
            <a:pPr algn="ctr"/>
            <a:r>
              <a:rPr lang="en-US" sz="1200" dirty="0" smtClean="0"/>
              <a:t>(Wilde &amp; Wilde, 1991, p. 115)</a:t>
            </a:r>
            <a:endParaRPr lang="en-US"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cat playing with a mouse.</a:t>
            </a:r>
            <a:endParaRPr lang="en-US" dirty="0"/>
          </a:p>
        </p:txBody>
      </p:sp>
      <p:pic>
        <p:nvPicPr>
          <p:cNvPr id="4" name="Content Placeholder 3" descr="mouse.JPG"/>
          <p:cNvPicPr>
            <a:picLocks noGrp="1" noChangeAspect="1"/>
          </p:cNvPicPr>
          <p:nvPr>
            <p:ph idx="1"/>
          </p:nvPr>
        </p:nvPicPr>
        <p:blipFill>
          <a:blip r:embed="rId3" cstate="print">
            <a:lum bright="10000" contrast="30000"/>
          </a:blip>
          <a:srcRect l="8550"/>
          <a:stretch>
            <a:fillRect/>
          </a:stretch>
        </p:blipFill>
        <p:spPr>
          <a:xfrm>
            <a:off x="4267200" y="2073983"/>
            <a:ext cx="1630080" cy="3760958"/>
          </a:xfrm>
        </p:spPr>
      </p:pic>
      <p:pic>
        <p:nvPicPr>
          <p:cNvPr id="5" name="Picture 4" descr="mouse.JPG"/>
          <p:cNvPicPr>
            <a:picLocks noChangeAspect="1"/>
          </p:cNvPicPr>
          <p:nvPr/>
        </p:nvPicPr>
        <p:blipFill>
          <a:blip r:embed="rId4" cstate="print">
            <a:lum bright="10000" contrast="30000"/>
          </a:blip>
          <a:srcRect r="10187"/>
          <a:stretch>
            <a:fillRect/>
          </a:stretch>
        </p:blipFill>
        <p:spPr>
          <a:xfrm>
            <a:off x="3048000" y="2057400"/>
            <a:ext cx="1295400" cy="3810000"/>
          </a:xfrm>
          <a:prstGeom prst="rect">
            <a:avLst/>
          </a:prstGeom>
        </p:spPr>
      </p:pic>
      <p:sp>
        <p:nvSpPr>
          <p:cNvPr id="6" name="TextBox 5"/>
          <p:cNvSpPr txBox="1"/>
          <p:nvPr/>
        </p:nvSpPr>
        <p:spPr>
          <a:xfrm>
            <a:off x="0" y="6400800"/>
            <a:ext cx="9144000" cy="276999"/>
          </a:xfrm>
          <a:prstGeom prst="rect">
            <a:avLst/>
          </a:prstGeom>
          <a:noFill/>
        </p:spPr>
        <p:txBody>
          <a:bodyPr wrap="square" rtlCol="0">
            <a:spAutoFit/>
          </a:bodyPr>
          <a:lstStyle/>
          <a:p>
            <a:pPr algn="ctr"/>
            <a:r>
              <a:rPr lang="en-US" sz="1200" dirty="0" smtClean="0"/>
              <a:t>(Wilde &amp; Wilde, 1991, p. 115)</a:t>
            </a:r>
            <a:endParaRPr lang="en-US" sz="1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r>
              <a:rPr lang="en-US" dirty="0" smtClean="0">
                <a:hlinkClick r:id="rId3"/>
              </a:rPr>
              <a:t>Net Neutrality</a:t>
            </a:r>
            <a:endParaRPr lang="en-US" dirty="0" smtClean="0"/>
          </a:p>
          <a:p>
            <a:r>
              <a:rPr lang="en-US" dirty="0" smtClean="0"/>
              <a:t>In groups of 3, take a few minutes to discuss the images you saw in the video.</a:t>
            </a:r>
          </a:p>
          <a:p>
            <a:pPr lvl="1"/>
            <a:r>
              <a:rPr lang="en-US" dirty="0" smtClean="0"/>
              <a:t>What message did you receive?</a:t>
            </a:r>
          </a:p>
          <a:p>
            <a:pPr lvl="1"/>
            <a:r>
              <a:rPr lang="en-US" dirty="0" smtClean="0"/>
              <a:t>Identify elements of design, association, and context that lead you to understanding the images the way you did.</a:t>
            </a:r>
          </a:p>
          <a:p>
            <a:pPr lvl="1"/>
            <a:r>
              <a:rPr lang="en-US" dirty="0" smtClean="0"/>
              <a:t>Use the handout to focus your discussion and take notes.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Net Neutrality Video Discussion</a:t>
            </a:r>
            <a:endParaRPr lang="en-US" dirty="0"/>
          </a:p>
        </p:txBody>
      </p:sp>
      <p:sp>
        <p:nvSpPr>
          <p:cNvPr id="3" name="Content Placeholder 2"/>
          <p:cNvSpPr>
            <a:spLocks noGrp="1"/>
          </p:cNvSpPr>
          <p:nvPr>
            <p:ph idx="1"/>
          </p:nvPr>
        </p:nvSpPr>
        <p:spPr/>
        <p:txBody>
          <a:bodyPr/>
          <a:lstStyle/>
          <a:p>
            <a:r>
              <a:rPr lang="en-US" dirty="0" smtClean="0"/>
              <a:t>What did you determine about:</a:t>
            </a:r>
          </a:p>
          <a:p>
            <a:pPr lvl="1"/>
            <a:r>
              <a:rPr lang="en-US" dirty="0" smtClean="0"/>
              <a:t>The audience to whom this was directed?</a:t>
            </a:r>
          </a:p>
          <a:p>
            <a:pPr lvl="1"/>
            <a:r>
              <a:rPr lang="en-US" dirty="0" smtClean="0"/>
              <a:t>The purpose for this video?</a:t>
            </a:r>
          </a:p>
          <a:p>
            <a:pPr lvl="1"/>
            <a:r>
              <a:rPr lang="en-US" dirty="0" smtClean="0"/>
              <a:t>Any indirect communication?</a:t>
            </a:r>
          </a:p>
          <a:p>
            <a:pPr lvl="1"/>
            <a:endParaRPr lang="en-US" dirty="0" smtClean="0"/>
          </a:p>
          <a:p>
            <a:r>
              <a:rPr lang="en-US" dirty="0" smtClean="0"/>
              <a:t>What visual clues lead to your interpretation ?</a:t>
            </a:r>
          </a:p>
          <a:p>
            <a:pPr lvl="1"/>
            <a:r>
              <a:rPr lang="en-US" dirty="0" smtClean="0"/>
              <a:t>Design</a:t>
            </a:r>
          </a:p>
          <a:p>
            <a:pPr lvl="1"/>
            <a:r>
              <a:rPr lang="en-US" dirty="0" smtClean="0"/>
              <a:t>Association</a:t>
            </a:r>
          </a:p>
          <a:p>
            <a:pPr lvl="1"/>
            <a:r>
              <a:rPr lang="en-US" dirty="0" smtClean="0"/>
              <a:t>Relative context</a:t>
            </a:r>
          </a:p>
          <a:p>
            <a:pPr lvl="1"/>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II - Application</a:t>
            </a:r>
            <a:endParaRPr lang="en-US" dirty="0"/>
          </a:p>
        </p:txBody>
      </p:sp>
      <p:sp>
        <p:nvSpPr>
          <p:cNvPr id="3" name="Content Placeholder 2"/>
          <p:cNvSpPr>
            <a:spLocks noGrp="1"/>
          </p:cNvSpPr>
          <p:nvPr>
            <p:ph idx="1"/>
          </p:nvPr>
        </p:nvSpPr>
        <p:spPr/>
        <p:txBody>
          <a:bodyPr/>
          <a:lstStyle/>
          <a:p>
            <a:r>
              <a:rPr lang="en-US" dirty="0" smtClean="0"/>
              <a:t>Now that you have an increased awareness of the power of visual images, how can you apply this to your teaching?</a:t>
            </a:r>
          </a:p>
          <a:p>
            <a:endParaRPr lang="en-US" dirty="0" smtClean="0"/>
          </a:p>
          <a:p>
            <a:endParaRPr lang="en-US" dirty="0" smtClean="0"/>
          </a:p>
          <a:p>
            <a:endParaRPr lang="en-US" dirty="0" smtClean="0"/>
          </a:p>
          <a:p>
            <a:pPr>
              <a:buNone/>
            </a:pPr>
            <a:r>
              <a:rPr lang="en-US" sz="2400" i="1" dirty="0" smtClean="0">
                <a:solidFill>
                  <a:srgbClr val="FF0000"/>
                </a:solidFill>
              </a:rPr>
              <a:t>Images are no longer just representations or interpreters of human actions. They have become central to every activity that connects humans to each other and to technology. ~Ron Burnett</a:t>
            </a:r>
          </a:p>
          <a:p>
            <a:pPr lvl="1"/>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p:txBody>
          <a:bodyPr/>
          <a:lstStyle/>
          <a:p>
            <a:r>
              <a:rPr lang="en-US" dirty="0" smtClean="0"/>
              <a:t>Find ways to incorporate visual tools into your lesson plans.</a:t>
            </a:r>
          </a:p>
          <a:p>
            <a:pPr lvl="1">
              <a:buNone/>
            </a:pPr>
            <a:endParaRPr lang="en-US" sz="2000" dirty="0"/>
          </a:p>
          <a:p>
            <a:pPr lvl="1">
              <a:buNone/>
            </a:pPr>
            <a:r>
              <a:rPr lang="en-US" sz="2000" dirty="0" smtClean="0"/>
              <a:t>Benefits:</a:t>
            </a:r>
          </a:p>
          <a:p>
            <a:pPr lvl="1"/>
            <a:r>
              <a:rPr lang="en-US" sz="2000" dirty="0" smtClean="0"/>
              <a:t>Targets visual learners</a:t>
            </a:r>
          </a:p>
          <a:p>
            <a:pPr lvl="1"/>
            <a:r>
              <a:rPr lang="en-US" sz="2000" dirty="0" smtClean="0"/>
              <a:t>Provides outlet for teaching visual literacy</a:t>
            </a:r>
          </a:p>
          <a:p>
            <a:pPr lvl="1"/>
            <a:r>
              <a:rPr lang="en-US" sz="2000" dirty="0" smtClean="0"/>
              <a:t>Engages students</a:t>
            </a:r>
            <a:endParaRPr lang="en-US" sz="2000" dirty="0"/>
          </a:p>
        </p:txBody>
      </p:sp>
      <p:pic>
        <p:nvPicPr>
          <p:cNvPr id="1026" name="Picture 2" descr="C:\Users\Tom\AppData\Local\Microsoft\Windows\Temporary Internet Files\Content.IE5\X0D7AGR8\MPj04387530000[1].jpg"/>
          <p:cNvPicPr>
            <a:picLocks noChangeAspect="1" noChangeArrowheads="1"/>
          </p:cNvPicPr>
          <p:nvPr/>
        </p:nvPicPr>
        <p:blipFill>
          <a:blip r:embed="rId3" cstate="print"/>
          <a:srcRect b="13352"/>
          <a:stretch>
            <a:fillRect/>
          </a:stretch>
        </p:blipFill>
        <p:spPr bwMode="auto">
          <a:xfrm>
            <a:off x="6477000" y="3657600"/>
            <a:ext cx="2133600" cy="2745619"/>
          </a:xfrm>
          <a:prstGeom prst="rect">
            <a:avLst/>
          </a:prstGeom>
          <a:noFill/>
        </p:spPr>
      </p:pic>
      <p:sp>
        <p:nvSpPr>
          <p:cNvPr id="5" name="TextBox 4"/>
          <p:cNvSpPr txBox="1"/>
          <p:nvPr/>
        </p:nvSpPr>
        <p:spPr>
          <a:xfrm>
            <a:off x="6400800" y="6324600"/>
            <a:ext cx="2286000" cy="276999"/>
          </a:xfrm>
          <a:prstGeom prst="rect">
            <a:avLst/>
          </a:prstGeom>
          <a:noFill/>
        </p:spPr>
        <p:txBody>
          <a:bodyPr wrap="square" rtlCol="0">
            <a:spAutoFit/>
          </a:bodyPr>
          <a:lstStyle/>
          <a:p>
            <a:pPr algn="ctr"/>
            <a:r>
              <a:rPr lang="en-US" sz="1200" dirty="0" smtClean="0"/>
              <a:t>Microsoft Office 2007 clipart</a:t>
            </a:r>
            <a:endParaRPr lang="en-US" sz="1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Caption Exercise</a:t>
            </a:r>
            <a:endParaRPr lang="en-US" dirty="0"/>
          </a:p>
        </p:txBody>
      </p:sp>
      <p:pic>
        <p:nvPicPr>
          <p:cNvPr id="5" name="Picture 2"/>
          <p:cNvPicPr>
            <a:picLocks noGrp="1" noChangeAspect="1" noChangeArrowheads="1"/>
          </p:cNvPicPr>
          <p:nvPr>
            <p:ph idx="1"/>
          </p:nvPr>
        </p:nvPicPr>
        <p:blipFill>
          <a:blip r:embed="rId3" cstate="print"/>
          <a:srcRect/>
          <a:stretch>
            <a:fillRect/>
          </a:stretch>
        </p:blipFill>
        <p:spPr bwMode="auto">
          <a:xfrm>
            <a:off x="2971800" y="1371600"/>
            <a:ext cx="3095625" cy="2300288"/>
          </a:xfrm>
          <a:prstGeom prst="rect">
            <a:avLst/>
          </a:prstGeom>
          <a:noFill/>
          <a:ln w="9525">
            <a:noFill/>
            <a:miter lim="800000"/>
            <a:headEnd/>
            <a:tailEnd/>
          </a:ln>
        </p:spPr>
      </p:pic>
      <p:sp>
        <p:nvSpPr>
          <p:cNvPr id="6" name="TextBox 5"/>
          <p:cNvSpPr txBox="1"/>
          <p:nvPr/>
        </p:nvSpPr>
        <p:spPr>
          <a:xfrm>
            <a:off x="0" y="4038600"/>
            <a:ext cx="9144000" cy="1631216"/>
          </a:xfrm>
          <a:prstGeom prst="rect">
            <a:avLst/>
          </a:prstGeom>
          <a:noFill/>
        </p:spPr>
        <p:txBody>
          <a:bodyPr wrap="square" rtlCol="0">
            <a:spAutoFit/>
          </a:bodyPr>
          <a:lstStyle/>
          <a:p>
            <a:r>
              <a:rPr lang="en-US" sz="2000" dirty="0" smtClean="0"/>
              <a:t>Images can say a great deal, but they can speak differently to different people. </a:t>
            </a:r>
          </a:p>
          <a:p>
            <a:endParaRPr lang="en-US" sz="2000" dirty="0" smtClean="0"/>
          </a:p>
          <a:p>
            <a:r>
              <a:rPr lang="en-US" sz="2000" dirty="0" smtClean="0"/>
              <a:t>In this activity, you will pick the caption you feel best describes what is taking place in each photograph. </a:t>
            </a:r>
          </a:p>
          <a:p>
            <a:endParaRPr lang="en-US" sz="2000" dirty="0"/>
          </a:p>
        </p:txBody>
      </p:sp>
      <p:sp>
        <p:nvSpPr>
          <p:cNvPr id="9" name="TextBox 8"/>
          <p:cNvSpPr txBox="1"/>
          <p:nvPr/>
        </p:nvSpPr>
        <p:spPr>
          <a:xfrm>
            <a:off x="685800" y="3657600"/>
            <a:ext cx="7696200" cy="276999"/>
          </a:xfrm>
          <a:prstGeom prst="rect">
            <a:avLst/>
          </a:prstGeom>
          <a:noFill/>
        </p:spPr>
        <p:txBody>
          <a:bodyPr wrap="square" rtlCol="0">
            <a:spAutoFit/>
          </a:bodyPr>
          <a:lstStyle/>
          <a:p>
            <a:pPr algn="ctr"/>
            <a:r>
              <a:rPr lang="en-US" sz="1200" dirty="0" smtClean="0"/>
              <a:t>Oakland Museum of California. (2003)</a:t>
            </a:r>
            <a:endParaRPr lang="en-US" sz="1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Exercise</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609600" y="0"/>
            <a:ext cx="7848600" cy="5836138"/>
          </a:xfrm>
          <a:prstGeom prst="rect">
            <a:avLst/>
          </a:prstGeom>
          <a:noFill/>
          <a:ln w="9525">
            <a:noFill/>
            <a:miter lim="800000"/>
            <a:headEnd/>
            <a:tailEnd/>
          </a:ln>
        </p:spPr>
      </p:pic>
      <p:sp>
        <p:nvSpPr>
          <p:cNvPr id="5" name="TextBox 4"/>
          <p:cNvSpPr txBox="1"/>
          <p:nvPr/>
        </p:nvSpPr>
        <p:spPr>
          <a:xfrm>
            <a:off x="685800" y="6553200"/>
            <a:ext cx="7696200" cy="276999"/>
          </a:xfrm>
          <a:prstGeom prst="rect">
            <a:avLst/>
          </a:prstGeom>
          <a:noFill/>
        </p:spPr>
        <p:txBody>
          <a:bodyPr wrap="square" rtlCol="0">
            <a:spAutoFit/>
          </a:bodyPr>
          <a:lstStyle/>
          <a:p>
            <a:pPr algn="ctr"/>
            <a:r>
              <a:rPr lang="en-US" sz="1200" dirty="0" smtClean="0"/>
              <a:t>Oakland Museum of California. (2003)</a:t>
            </a:r>
            <a:endParaRPr lang="en-US"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Visual Literacy?</a:t>
            </a:r>
            <a:endParaRPr lang="en-US" dirty="0"/>
          </a:p>
        </p:txBody>
      </p:sp>
      <p:sp>
        <p:nvSpPr>
          <p:cNvPr id="3" name="Content Placeholder 2"/>
          <p:cNvSpPr>
            <a:spLocks noGrp="1"/>
          </p:cNvSpPr>
          <p:nvPr>
            <p:ph idx="1"/>
          </p:nvPr>
        </p:nvSpPr>
        <p:spPr/>
        <p:txBody>
          <a:bodyPr>
            <a:normAutofit/>
          </a:bodyPr>
          <a:lstStyle/>
          <a:p>
            <a:pPr>
              <a:buNone/>
            </a:pPr>
            <a:r>
              <a:rPr lang="en-US" dirty="0" smtClean="0"/>
              <a:t>“Visual literacy is the learned ability to interpret visual messages accurately and to create such messages </a:t>
            </a:r>
            <a:r>
              <a:rPr lang="en-US" sz="1200" dirty="0" smtClean="0"/>
              <a:t>(</a:t>
            </a:r>
            <a:r>
              <a:rPr lang="en-US" sz="1200" dirty="0" err="1" smtClean="0"/>
              <a:t>Heinich</a:t>
            </a:r>
            <a:r>
              <a:rPr lang="en-US" sz="1200" dirty="0" smtClean="0"/>
              <a:t>, et. al. as cited in </a:t>
            </a:r>
            <a:r>
              <a:rPr lang="en-US" sz="1200" dirty="0" err="1" smtClean="0"/>
              <a:t>Pettersson</a:t>
            </a:r>
            <a:r>
              <a:rPr lang="en-US" sz="1200" dirty="0" smtClean="0"/>
              <a:t>, 2009, p. 38).</a:t>
            </a:r>
          </a:p>
          <a:p>
            <a:pPr>
              <a:buNone/>
            </a:pPr>
            <a:endParaRPr lang="en-US" sz="1200" dirty="0" smtClean="0"/>
          </a:p>
          <a:p>
            <a:pPr lvl="1"/>
            <a:endParaRPr lang="en-US" dirty="0" smtClean="0"/>
          </a:p>
          <a:p>
            <a:pPr lvl="1"/>
            <a:r>
              <a:rPr lang="en-US" dirty="0" err="1" smtClean="0">
                <a:hlinkClick r:id="rId3"/>
              </a:rPr>
              <a:t>Xtranormal</a:t>
            </a:r>
            <a:r>
              <a:rPr lang="en-US" dirty="0" smtClean="0">
                <a:hlinkClick r:id="rId3"/>
              </a:rPr>
              <a:t> Video</a:t>
            </a:r>
            <a:endParaRPr lang="en-US" dirty="0" smtClean="0"/>
          </a:p>
          <a:p>
            <a:pPr lvl="1">
              <a:buNone/>
            </a:pPr>
            <a:endParaRPr lang="en-US" i="1" dirty="0" smtClean="0">
              <a:solidFill>
                <a:srgbClr val="FF0000"/>
              </a:solidFill>
            </a:endParaRPr>
          </a:p>
          <a:p>
            <a:pPr lvl="1">
              <a:buNone/>
            </a:pPr>
            <a:endParaRPr lang="en-US" i="1" dirty="0" smtClean="0">
              <a:solidFill>
                <a:srgbClr val="FF0000"/>
              </a:solidFill>
            </a:endParaRPr>
          </a:p>
          <a:p>
            <a:pPr lvl="1">
              <a:buNone/>
            </a:pPr>
            <a:r>
              <a:rPr lang="en-US" i="1" dirty="0" smtClean="0">
                <a:solidFill>
                  <a:srgbClr val="FF0000"/>
                </a:solidFill>
              </a:rPr>
              <a:t>Images combine all media forms and are a synthesis of language, discourse, and viewing (2). ~Ron Burnett</a:t>
            </a:r>
          </a:p>
          <a:p>
            <a:pPr lvl="1"/>
            <a:endParaRPr lang="en-US" dirty="0"/>
          </a:p>
          <a:p>
            <a:pPr lvl="1">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Exercise</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609600" y="0"/>
            <a:ext cx="7848600" cy="5836138"/>
          </a:xfrm>
          <a:prstGeom prst="rect">
            <a:avLst/>
          </a:prstGeom>
          <a:noFill/>
          <a:ln w="9525">
            <a:noFill/>
            <a:miter lim="800000"/>
            <a:headEnd/>
            <a:tailEnd/>
          </a:ln>
        </p:spPr>
      </p:pic>
      <p:sp>
        <p:nvSpPr>
          <p:cNvPr id="4" name="TextBox 3"/>
          <p:cNvSpPr txBox="1"/>
          <p:nvPr/>
        </p:nvSpPr>
        <p:spPr>
          <a:xfrm>
            <a:off x="533400" y="5782270"/>
            <a:ext cx="8458200" cy="923330"/>
          </a:xfrm>
          <a:prstGeom prst="rect">
            <a:avLst/>
          </a:prstGeom>
          <a:noFill/>
        </p:spPr>
        <p:txBody>
          <a:bodyPr wrap="square" rtlCol="0">
            <a:spAutoFit/>
          </a:bodyPr>
          <a:lstStyle/>
          <a:p>
            <a:pPr lvl="0"/>
            <a:r>
              <a:rPr lang="en-US" dirty="0" smtClean="0"/>
              <a:t>Thousands attend “Welcome Home” rally for Arthur Ashe after his history-making win at Wimbledon.</a:t>
            </a:r>
          </a:p>
          <a:p>
            <a:endParaRPr lang="en-US" dirty="0"/>
          </a:p>
        </p:txBody>
      </p:sp>
      <p:sp>
        <p:nvSpPr>
          <p:cNvPr id="5" name="TextBox 4"/>
          <p:cNvSpPr txBox="1"/>
          <p:nvPr/>
        </p:nvSpPr>
        <p:spPr>
          <a:xfrm>
            <a:off x="685800" y="6553200"/>
            <a:ext cx="7696200" cy="276999"/>
          </a:xfrm>
          <a:prstGeom prst="rect">
            <a:avLst/>
          </a:prstGeom>
          <a:noFill/>
        </p:spPr>
        <p:txBody>
          <a:bodyPr wrap="square" rtlCol="0">
            <a:spAutoFit/>
          </a:bodyPr>
          <a:lstStyle/>
          <a:p>
            <a:pPr algn="ctr"/>
            <a:r>
              <a:rPr lang="en-US" sz="1200" dirty="0" smtClean="0"/>
              <a:t>Oakland Museum of California. (2003)</a:t>
            </a:r>
            <a:endParaRPr lang="en-US" sz="1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Exercise</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609600" y="0"/>
            <a:ext cx="7848600" cy="5836138"/>
          </a:xfrm>
          <a:prstGeom prst="rect">
            <a:avLst/>
          </a:prstGeom>
          <a:noFill/>
          <a:ln w="9525">
            <a:noFill/>
            <a:miter lim="800000"/>
            <a:headEnd/>
            <a:tailEnd/>
          </a:ln>
        </p:spPr>
      </p:pic>
      <p:sp>
        <p:nvSpPr>
          <p:cNvPr id="4" name="TextBox 3"/>
          <p:cNvSpPr txBox="1"/>
          <p:nvPr/>
        </p:nvSpPr>
        <p:spPr>
          <a:xfrm>
            <a:off x="533400" y="5782270"/>
            <a:ext cx="8458200" cy="646331"/>
          </a:xfrm>
          <a:prstGeom prst="rect">
            <a:avLst/>
          </a:prstGeom>
          <a:noFill/>
        </p:spPr>
        <p:txBody>
          <a:bodyPr wrap="square" rtlCol="0">
            <a:spAutoFit/>
          </a:bodyPr>
          <a:lstStyle/>
          <a:p>
            <a:pPr lvl="0"/>
            <a:r>
              <a:rPr lang="en-US" dirty="0" smtClean="0"/>
              <a:t>Huey P. Newton, co-founder of the Black Panther Party, addresses a crowd of supporters in front of the Alameda County Courthouse in Oakland.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Exercise</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609600" y="0"/>
            <a:ext cx="7848600" cy="5836138"/>
          </a:xfrm>
          <a:prstGeom prst="rect">
            <a:avLst/>
          </a:prstGeom>
          <a:noFill/>
          <a:ln w="9525">
            <a:noFill/>
            <a:miter lim="800000"/>
            <a:headEnd/>
            <a:tailEnd/>
          </a:ln>
        </p:spPr>
      </p:pic>
      <p:sp>
        <p:nvSpPr>
          <p:cNvPr id="4" name="TextBox 3"/>
          <p:cNvSpPr txBox="1"/>
          <p:nvPr/>
        </p:nvSpPr>
        <p:spPr>
          <a:xfrm>
            <a:off x="533400" y="5782270"/>
            <a:ext cx="8458200" cy="646331"/>
          </a:xfrm>
          <a:prstGeom prst="rect">
            <a:avLst/>
          </a:prstGeom>
          <a:noFill/>
        </p:spPr>
        <p:txBody>
          <a:bodyPr wrap="square" rtlCol="0">
            <a:spAutoFit/>
          </a:bodyPr>
          <a:lstStyle/>
          <a:p>
            <a:pPr lvl="0"/>
            <a:r>
              <a:rPr lang="en-US" dirty="0" smtClean="0"/>
              <a:t>Singer Damon Harris motivates the crowd outside the Bateson Building in Sacramento during a peaceful protest against the ban on interracial marriages.</a:t>
            </a:r>
            <a:endParaRPr lang="en-US" dirty="0"/>
          </a:p>
        </p:txBody>
      </p:sp>
      <p:sp>
        <p:nvSpPr>
          <p:cNvPr id="5" name="TextBox 4"/>
          <p:cNvSpPr txBox="1"/>
          <p:nvPr/>
        </p:nvSpPr>
        <p:spPr>
          <a:xfrm>
            <a:off x="685800" y="6553200"/>
            <a:ext cx="7696200" cy="276999"/>
          </a:xfrm>
          <a:prstGeom prst="rect">
            <a:avLst/>
          </a:prstGeom>
          <a:noFill/>
        </p:spPr>
        <p:txBody>
          <a:bodyPr wrap="square" rtlCol="0">
            <a:spAutoFit/>
          </a:bodyPr>
          <a:lstStyle/>
          <a:p>
            <a:pPr algn="ctr"/>
            <a:r>
              <a:rPr lang="en-US" sz="1200" dirty="0" smtClean="0"/>
              <a:t>Oakland Museum of California. (2003)</a:t>
            </a:r>
            <a:endParaRPr lang="en-US" sz="12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Caption Exercise</a:t>
            </a:r>
            <a:endParaRPr lang="en-US" dirty="0"/>
          </a:p>
        </p:txBody>
      </p:sp>
      <p:pic>
        <p:nvPicPr>
          <p:cNvPr id="5" name="Picture 2"/>
          <p:cNvPicPr>
            <a:picLocks noGrp="1" noChangeAspect="1" noChangeArrowheads="1"/>
          </p:cNvPicPr>
          <p:nvPr>
            <p:ph idx="1"/>
          </p:nvPr>
        </p:nvPicPr>
        <p:blipFill>
          <a:blip r:embed="rId3" cstate="print"/>
          <a:srcRect/>
          <a:stretch>
            <a:fillRect/>
          </a:stretch>
        </p:blipFill>
        <p:spPr bwMode="auto">
          <a:xfrm>
            <a:off x="2971800" y="1371600"/>
            <a:ext cx="3095625" cy="2300288"/>
          </a:xfrm>
          <a:prstGeom prst="rect">
            <a:avLst/>
          </a:prstGeom>
          <a:noFill/>
          <a:ln w="9525">
            <a:noFill/>
            <a:miter lim="800000"/>
            <a:headEnd/>
            <a:tailEnd/>
          </a:ln>
        </p:spPr>
      </p:pic>
      <p:sp>
        <p:nvSpPr>
          <p:cNvPr id="6" name="TextBox 5"/>
          <p:cNvSpPr txBox="1"/>
          <p:nvPr/>
        </p:nvSpPr>
        <p:spPr>
          <a:xfrm>
            <a:off x="0" y="4038600"/>
            <a:ext cx="9144000" cy="2554545"/>
          </a:xfrm>
          <a:prstGeom prst="rect">
            <a:avLst/>
          </a:prstGeom>
          <a:noFill/>
        </p:spPr>
        <p:txBody>
          <a:bodyPr wrap="square" rtlCol="0">
            <a:spAutoFit/>
          </a:bodyPr>
          <a:lstStyle/>
          <a:p>
            <a:r>
              <a:rPr lang="en-US" sz="2000" dirty="0" smtClean="0"/>
              <a:t>Which is the correct caption?</a:t>
            </a:r>
          </a:p>
          <a:p>
            <a:pPr marL="228600" indent="-228600">
              <a:buFont typeface="+mj-lt"/>
              <a:buAutoNum type="arabicPeriod"/>
            </a:pPr>
            <a:r>
              <a:rPr lang="en-US" sz="2000" dirty="0" smtClean="0"/>
              <a:t>Thousands attend “Welcome Home” rally for Arthur Ashe after his history-making win at Wimbledon.</a:t>
            </a:r>
          </a:p>
          <a:p>
            <a:pPr marL="228600" lvl="0" indent="-228600">
              <a:buFont typeface="+mj-lt"/>
              <a:buAutoNum type="arabicPeriod"/>
            </a:pPr>
            <a:r>
              <a:rPr lang="en-US" sz="2000" dirty="0" smtClean="0"/>
              <a:t>Huey P. Newton, co-founder of the Black Panther Party, addresses a crowd of supporters in front of the Alameda County Courthouse in Oakland.  </a:t>
            </a:r>
          </a:p>
          <a:p>
            <a:pPr marL="228600" lvl="0" indent="-228600">
              <a:buFont typeface="+mj-lt"/>
              <a:buAutoNum type="arabicPeriod"/>
            </a:pPr>
            <a:r>
              <a:rPr lang="en-US" sz="2000" dirty="0" smtClean="0"/>
              <a:t>Temptations singer, Damon Harris, serenades a crowd of peaceful protesters outside the Bateson Building in Sacramento.</a:t>
            </a:r>
          </a:p>
          <a:p>
            <a:endParaRPr lang="en-US" sz="2000" dirty="0"/>
          </a:p>
        </p:txBody>
      </p:sp>
      <p:sp>
        <p:nvSpPr>
          <p:cNvPr id="7" name="TextBox 6"/>
          <p:cNvSpPr txBox="1"/>
          <p:nvPr/>
        </p:nvSpPr>
        <p:spPr>
          <a:xfrm>
            <a:off x="685800" y="6553200"/>
            <a:ext cx="7696200" cy="276999"/>
          </a:xfrm>
          <a:prstGeom prst="rect">
            <a:avLst/>
          </a:prstGeom>
          <a:noFill/>
        </p:spPr>
        <p:txBody>
          <a:bodyPr wrap="square" rtlCol="0">
            <a:spAutoFit/>
          </a:bodyPr>
          <a:lstStyle/>
          <a:p>
            <a:pPr algn="ctr"/>
            <a:r>
              <a:rPr lang="en-US" sz="1200" dirty="0" smtClean="0"/>
              <a:t>Oakland Museum of California. (2003)</a:t>
            </a:r>
            <a:endParaRPr lang="en-US" sz="1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4953000"/>
            <a:ext cx="9144000" cy="6858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Caption Exercise</a:t>
            </a:r>
            <a:endParaRPr lang="en-US" dirty="0"/>
          </a:p>
        </p:txBody>
      </p:sp>
      <p:pic>
        <p:nvPicPr>
          <p:cNvPr id="5" name="Picture 2"/>
          <p:cNvPicPr>
            <a:picLocks noGrp="1" noChangeAspect="1" noChangeArrowheads="1"/>
          </p:cNvPicPr>
          <p:nvPr>
            <p:ph idx="1"/>
          </p:nvPr>
        </p:nvPicPr>
        <p:blipFill>
          <a:blip r:embed="rId3" cstate="print"/>
          <a:srcRect/>
          <a:stretch>
            <a:fillRect/>
          </a:stretch>
        </p:blipFill>
        <p:spPr bwMode="auto">
          <a:xfrm>
            <a:off x="2971800" y="1371600"/>
            <a:ext cx="3095625" cy="2300288"/>
          </a:xfrm>
          <a:prstGeom prst="rect">
            <a:avLst/>
          </a:prstGeom>
          <a:noFill/>
          <a:ln w="9525">
            <a:noFill/>
            <a:miter lim="800000"/>
            <a:headEnd/>
            <a:tailEnd/>
          </a:ln>
        </p:spPr>
      </p:pic>
      <p:sp>
        <p:nvSpPr>
          <p:cNvPr id="6" name="TextBox 5"/>
          <p:cNvSpPr txBox="1"/>
          <p:nvPr/>
        </p:nvSpPr>
        <p:spPr>
          <a:xfrm>
            <a:off x="0" y="4038600"/>
            <a:ext cx="9144000" cy="2554545"/>
          </a:xfrm>
          <a:prstGeom prst="rect">
            <a:avLst/>
          </a:prstGeom>
          <a:noFill/>
        </p:spPr>
        <p:txBody>
          <a:bodyPr wrap="square" rtlCol="0">
            <a:spAutoFit/>
          </a:bodyPr>
          <a:lstStyle/>
          <a:p>
            <a:r>
              <a:rPr lang="en-US" sz="2000" dirty="0" smtClean="0"/>
              <a:t>Which is the correct caption?</a:t>
            </a:r>
          </a:p>
          <a:p>
            <a:pPr marL="228600" indent="-228600">
              <a:buFont typeface="+mj-lt"/>
              <a:buAutoNum type="arabicPeriod"/>
            </a:pPr>
            <a:r>
              <a:rPr lang="en-US" sz="2000" dirty="0" smtClean="0"/>
              <a:t>Thousands attend “Welcome Home” rally for Arthur Ashe after his history-making win at Wimbledon.</a:t>
            </a:r>
          </a:p>
          <a:p>
            <a:pPr marL="228600" lvl="0" indent="-228600">
              <a:buFont typeface="+mj-lt"/>
              <a:buAutoNum type="arabicPeriod"/>
            </a:pPr>
            <a:r>
              <a:rPr lang="en-US" sz="2000" dirty="0" smtClean="0"/>
              <a:t>Huey P. Newton, co-founder of the Black Panther Party, addresses a crowd of supporters in front of the Alameda County Courthouse in Oakland.  </a:t>
            </a:r>
          </a:p>
          <a:p>
            <a:pPr marL="228600" lvl="0" indent="-228600">
              <a:buFont typeface="+mj-lt"/>
              <a:buAutoNum type="arabicPeriod"/>
            </a:pPr>
            <a:r>
              <a:rPr lang="en-US" sz="2000" dirty="0" smtClean="0"/>
              <a:t>Temptations singer, Damon Harris, serenades a crowd of peaceful protesters outside the Bateson Building in Sacramento.</a:t>
            </a:r>
          </a:p>
          <a:p>
            <a:endParaRPr lang="en-US" sz="2000" dirty="0"/>
          </a:p>
        </p:txBody>
      </p:sp>
      <p:sp>
        <p:nvSpPr>
          <p:cNvPr id="7" name="TextBox 6"/>
          <p:cNvSpPr txBox="1"/>
          <p:nvPr/>
        </p:nvSpPr>
        <p:spPr>
          <a:xfrm>
            <a:off x="685800" y="6553200"/>
            <a:ext cx="7696200" cy="276999"/>
          </a:xfrm>
          <a:prstGeom prst="rect">
            <a:avLst/>
          </a:prstGeom>
          <a:noFill/>
        </p:spPr>
        <p:txBody>
          <a:bodyPr wrap="square" rtlCol="0">
            <a:spAutoFit/>
          </a:bodyPr>
          <a:lstStyle/>
          <a:p>
            <a:pPr algn="ctr"/>
            <a:r>
              <a:rPr lang="en-US" sz="1200" dirty="0" smtClean="0"/>
              <a:t>Oakland Museum of California. (2003)</a:t>
            </a:r>
            <a:endParaRPr lang="en-US" sz="1200" dirty="0"/>
          </a:p>
        </p:txBody>
      </p:sp>
      <p:sp>
        <p:nvSpPr>
          <p:cNvPr id="10" name="Rectangle 9"/>
          <p:cNvSpPr/>
          <p:nvPr/>
        </p:nvSpPr>
        <p:spPr>
          <a:xfrm>
            <a:off x="-152400" y="4953000"/>
            <a:ext cx="9296400" cy="707886"/>
          </a:xfrm>
          <a:prstGeom prst="rect">
            <a:avLst/>
          </a:prstGeom>
        </p:spPr>
        <p:txBody>
          <a:bodyPr wrap="square">
            <a:spAutoFit/>
          </a:bodyPr>
          <a:lstStyle/>
          <a:p>
            <a:pPr marL="342900" lvl="0"/>
            <a:r>
              <a:rPr lang="en-US" sz="2000" dirty="0" smtClean="0"/>
              <a:t>Huey P. Newton, co-founder of the Black Panther Party, addresses a crowd of supporters in front of the Alameda County Courthouse in Oakland.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Exercise</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632011" y="0"/>
            <a:ext cx="7826189" cy="6858000"/>
          </a:xfrm>
          <a:prstGeom prst="rect">
            <a:avLst/>
          </a:prstGeom>
          <a:noFill/>
          <a:ln w="9525">
            <a:noFill/>
            <a:miter lim="800000"/>
            <a:headEnd/>
            <a:tailEnd/>
          </a:ln>
        </p:spPr>
      </p:pic>
      <p:sp>
        <p:nvSpPr>
          <p:cNvPr id="4" name="TextBox 3"/>
          <p:cNvSpPr txBox="1"/>
          <p:nvPr/>
        </p:nvSpPr>
        <p:spPr>
          <a:xfrm>
            <a:off x="685800" y="6553200"/>
            <a:ext cx="7696200" cy="276999"/>
          </a:xfrm>
          <a:prstGeom prst="rect">
            <a:avLst/>
          </a:prstGeom>
          <a:noFill/>
        </p:spPr>
        <p:txBody>
          <a:bodyPr wrap="square" rtlCol="0">
            <a:spAutoFit/>
          </a:bodyPr>
          <a:lstStyle/>
          <a:p>
            <a:pPr algn="ctr"/>
            <a:r>
              <a:rPr lang="en-US" sz="1200" dirty="0" smtClean="0"/>
              <a:t>Oakland Museum of California. (2003)</a:t>
            </a:r>
            <a:endParaRPr lang="en-US" sz="1200" dirty="0"/>
          </a:p>
        </p:txBody>
      </p:sp>
      <p:sp>
        <p:nvSpPr>
          <p:cNvPr id="5" name="TextBox 4"/>
          <p:cNvSpPr txBox="1"/>
          <p:nvPr/>
        </p:nvSpPr>
        <p:spPr>
          <a:xfrm>
            <a:off x="609600" y="5257800"/>
            <a:ext cx="7848600" cy="1323439"/>
          </a:xfrm>
          <a:prstGeom prst="rect">
            <a:avLst/>
          </a:prstGeom>
          <a:solidFill>
            <a:schemeClr val="accent1">
              <a:lumMod val="75000"/>
              <a:alpha val="83000"/>
            </a:schemeClr>
          </a:solidFill>
        </p:spPr>
        <p:txBody>
          <a:bodyPr wrap="square" rtlCol="0">
            <a:spAutoFit/>
          </a:bodyPr>
          <a:lstStyle/>
          <a:p>
            <a:pPr lvl="0">
              <a:defRPr/>
            </a:pPr>
            <a:r>
              <a:rPr lang="en-US" sz="2000" b="1" dirty="0" smtClean="0"/>
              <a:t>Correct answer: </a:t>
            </a:r>
          </a:p>
          <a:p>
            <a:pPr lvl="0">
              <a:defRPr/>
            </a:pPr>
            <a:r>
              <a:rPr lang="en-US" sz="2000" b="1" dirty="0" smtClean="0"/>
              <a:t>#2 Entertainer Paul Robeson sings to laborers working at the racially integrated Moore Shipyards in Oakland, California, on September 21, 1942.</a:t>
            </a: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up)">
                                      <p:cBhvr>
                                        <p:cTn id="7" dur="1000"/>
                                        <p:tgtEl>
                                          <p:spTgt spid="5">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up)">
                                      <p:cBhvr>
                                        <p:cTn id="10" dur="1000"/>
                                        <p:tgtEl>
                                          <p:spTgt spid="5">
                                            <p:txEl>
                                              <p:pRg st="0" end="0"/>
                                            </p:txEl>
                                          </p:spTgt>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wipe(up)">
                                      <p:cBhvr>
                                        <p:cTn id="14"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Exercise</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0" y="60052"/>
            <a:ext cx="9144000" cy="6721748"/>
          </a:xfrm>
          <a:prstGeom prst="rect">
            <a:avLst/>
          </a:prstGeom>
          <a:noFill/>
          <a:ln w="9525">
            <a:noFill/>
            <a:miter lim="800000"/>
            <a:headEnd/>
            <a:tailEnd/>
          </a:ln>
        </p:spPr>
      </p:pic>
      <p:sp>
        <p:nvSpPr>
          <p:cNvPr id="4" name="TextBox 3"/>
          <p:cNvSpPr txBox="1"/>
          <p:nvPr/>
        </p:nvSpPr>
        <p:spPr>
          <a:xfrm>
            <a:off x="685800" y="6553200"/>
            <a:ext cx="7696200" cy="276999"/>
          </a:xfrm>
          <a:prstGeom prst="rect">
            <a:avLst/>
          </a:prstGeom>
          <a:noFill/>
        </p:spPr>
        <p:txBody>
          <a:bodyPr wrap="square" rtlCol="0">
            <a:spAutoFit/>
          </a:bodyPr>
          <a:lstStyle/>
          <a:p>
            <a:pPr algn="ctr"/>
            <a:r>
              <a:rPr lang="en-US" sz="1200" dirty="0" smtClean="0"/>
              <a:t>Oakland Museum of California. (2003)</a:t>
            </a:r>
            <a:endParaRPr lang="en-US" sz="1200" dirty="0"/>
          </a:p>
        </p:txBody>
      </p:sp>
      <p:sp>
        <p:nvSpPr>
          <p:cNvPr id="5" name="TextBox 4"/>
          <p:cNvSpPr txBox="1"/>
          <p:nvPr/>
        </p:nvSpPr>
        <p:spPr>
          <a:xfrm>
            <a:off x="0" y="5383649"/>
            <a:ext cx="9144000" cy="1169551"/>
          </a:xfrm>
          <a:prstGeom prst="rect">
            <a:avLst/>
          </a:prstGeom>
          <a:solidFill>
            <a:schemeClr val="accent1">
              <a:lumMod val="75000"/>
              <a:alpha val="83000"/>
            </a:schemeClr>
          </a:solidFill>
        </p:spPr>
        <p:txBody>
          <a:bodyPr wrap="square" rtlCol="0">
            <a:spAutoFit/>
          </a:bodyPr>
          <a:lstStyle/>
          <a:p>
            <a:pPr lvl="0">
              <a:defRPr/>
            </a:pPr>
            <a:r>
              <a:rPr lang="en-US" sz="2000" dirty="0" smtClean="0"/>
              <a:t>Correct answer: </a:t>
            </a:r>
          </a:p>
          <a:p>
            <a:pPr lvl="0">
              <a:defRPr/>
            </a:pPr>
            <a:r>
              <a:rPr lang="en-US" sz="2000" dirty="0" smtClean="0"/>
              <a:t>#3 </a:t>
            </a:r>
            <a:r>
              <a:rPr lang="en-US" sz="2000" b="1" dirty="0" smtClean="0"/>
              <a:t>Three First Class seamen stationed at Port Chicago examine the shrapnel remaining from the infamous 1944 explosion that killed 320 sailors.</a:t>
            </a:r>
          </a:p>
          <a:p>
            <a:pPr lvl="0">
              <a:defRPr/>
            </a:pPr>
            <a:endParaRPr lang="en-US" sz="1000" b="1"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up)">
                                      <p:cBhvr>
                                        <p:cTn id="7" dur="1000"/>
                                        <p:tgtEl>
                                          <p:spTgt spid="5">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up)">
                                      <p:cBhvr>
                                        <p:cTn id="10" dur="1000"/>
                                        <p:tgtEl>
                                          <p:spTgt spid="5">
                                            <p:txEl>
                                              <p:pRg st="0" end="0"/>
                                            </p:txEl>
                                          </p:spTgt>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wipe(up)">
                                      <p:cBhvr>
                                        <p:cTn id="14"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p:txBody>
          <a:bodyPr/>
          <a:lstStyle/>
          <a:p>
            <a:r>
              <a:rPr lang="en-US" dirty="0" smtClean="0"/>
              <a:t>Capitalize on teachable moments that come up spontaneously in classroom discussions.</a:t>
            </a:r>
          </a:p>
          <a:p>
            <a:pPr lvl="1"/>
            <a:r>
              <a:rPr lang="en-US" dirty="0" smtClean="0"/>
              <a:t>Advertisements</a:t>
            </a:r>
          </a:p>
          <a:p>
            <a:pPr lvl="1"/>
            <a:r>
              <a:rPr lang="en-US" dirty="0" smtClean="0"/>
              <a:t>Elections</a:t>
            </a:r>
          </a:p>
          <a:p>
            <a:pPr lvl="1"/>
            <a:r>
              <a:rPr lang="en-US" dirty="0" smtClean="0"/>
              <a:t>Movies</a:t>
            </a:r>
          </a:p>
          <a:p>
            <a:pPr lvl="1"/>
            <a:endParaRPr lang="en-US" dirty="0" smtClean="0"/>
          </a:p>
          <a:p>
            <a:pPr lvl="1"/>
            <a:endParaRPr lang="en-US" dirty="0" smtClean="0"/>
          </a:p>
          <a:p>
            <a:pPr lvl="1">
              <a:buNone/>
            </a:pPr>
            <a:r>
              <a:rPr lang="en-US" i="1" dirty="0" smtClean="0">
                <a:solidFill>
                  <a:srgbClr val="FF0000"/>
                </a:solidFill>
              </a:rPr>
              <a:t>Crucially, it is the many ways in which images “materialize” metaphors that gives them such transformative power (42). ~Ron Burnett</a:t>
            </a:r>
          </a:p>
          <a:p>
            <a:pPr lvl="1"/>
            <a:endParaRPr lang="en-US" dirty="0"/>
          </a:p>
          <a:p>
            <a:pPr lvl="1">
              <a:buNone/>
            </a:pP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err="1" smtClean="0"/>
              <a:t>Seglem</a:t>
            </a:r>
            <a:r>
              <a:rPr lang="en-US" sz="2400" dirty="0" smtClean="0"/>
              <a:t>, R., &amp; Witte, S. (2009, November). You </a:t>
            </a:r>
            <a:r>
              <a:rPr lang="en-US" sz="2400" dirty="0" err="1" smtClean="0"/>
              <a:t>gotta</a:t>
            </a:r>
            <a:r>
              <a:rPr lang="en-US" sz="2400" dirty="0" smtClean="0"/>
              <a:t> see 	it to believe it: Teaching visual literacy in the English 	classroom. </a:t>
            </a:r>
            <a:r>
              <a:rPr lang="en-US" sz="2400" i="1" dirty="0" smtClean="0"/>
              <a:t>Journal of Adolescent &amp; Adult Literacy, 53</a:t>
            </a:r>
            <a:r>
              <a:rPr lang="en-US" sz="2400" dirty="0" smtClean="0"/>
              <a:t>(3), 	216-226. doi:10.1598/‌JAAL.53.3.3</a:t>
            </a:r>
          </a:p>
          <a:p>
            <a:pPr lvl="1"/>
            <a:endParaRPr lang="en-US" dirty="0" smtClean="0"/>
          </a:p>
          <a:p>
            <a:pPr lvl="1">
              <a:buNone/>
            </a:pPr>
            <a:endParaRPr lang="en-US" i="1" dirty="0" smtClean="0">
              <a:solidFill>
                <a:srgbClr val="FF0000"/>
              </a:solidFill>
            </a:endParaRPr>
          </a:p>
          <a:p>
            <a:pPr lvl="1">
              <a:buNone/>
            </a:pPr>
            <a:endParaRPr lang="en-US" i="1" dirty="0" smtClean="0">
              <a:solidFill>
                <a:srgbClr val="FF0000"/>
              </a:solidFill>
            </a:endParaRPr>
          </a:p>
          <a:p>
            <a:pPr lvl="1">
              <a:buNone/>
            </a:pPr>
            <a:endParaRPr lang="en-US" i="1" dirty="0" smtClean="0">
              <a:solidFill>
                <a:srgbClr val="FF0000"/>
              </a:solidFill>
            </a:endParaRPr>
          </a:p>
          <a:p>
            <a:pPr lvl="1">
              <a:buNone/>
            </a:pPr>
            <a:endParaRPr lang="en-US" i="1" dirty="0" smtClean="0">
              <a:solidFill>
                <a:srgbClr val="FF0000"/>
              </a:solidFill>
            </a:endParaRPr>
          </a:p>
          <a:p>
            <a:pPr lvl="1">
              <a:buNone/>
            </a:pPr>
            <a:r>
              <a:rPr lang="en-US" i="1" dirty="0" smtClean="0">
                <a:solidFill>
                  <a:srgbClr val="FF0000"/>
                </a:solidFill>
              </a:rPr>
              <a:t>By teaching students how to read and view all texts critically, not just the traditional print texts, teachers can build upon the skills students need to read and write, increasing their literacy levels in all areas (224). ~</a:t>
            </a:r>
            <a:r>
              <a:rPr lang="en-US" i="1" dirty="0" err="1" smtClean="0">
                <a:solidFill>
                  <a:srgbClr val="FF0000"/>
                </a:solidFill>
              </a:rPr>
              <a:t>Seglem</a:t>
            </a:r>
            <a:r>
              <a:rPr lang="en-US" i="1" dirty="0" smtClean="0">
                <a:solidFill>
                  <a:srgbClr val="FF0000"/>
                </a:solidFill>
              </a:rPr>
              <a:t> &amp; Witte</a:t>
            </a:r>
          </a:p>
          <a:p>
            <a:pPr lvl="1"/>
            <a:endParaRPr lang="en-US" dirty="0"/>
          </a:p>
          <a:p>
            <a:pPr lvl="1">
              <a:buNone/>
            </a:pPr>
            <a:endParaRPr lang="en-US" dirty="0"/>
          </a:p>
        </p:txBody>
      </p:sp>
      <p:pic>
        <p:nvPicPr>
          <p:cNvPr id="3081" name="Picture 9" descr="C:\Users\Tom\AppData\Local\Microsoft\Windows\Temporary Internet Files\Content.IE5\7L4RCFC2\MPj04421760000[1].jpg"/>
          <p:cNvPicPr>
            <a:picLocks noChangeAspect="1" noChangeArrowheads="1"/>
          </p:cNvPicPr>
          <p:nvPr/>
        </p:nvPicPr>
        <p:blipFill>
          <a:blip r:embed="rId3" cstate="print"/>
          <a:srcRect l="8889" t="20000" r="8889" b="16667"/>
          <a:stretch>
            <a:fillRect/>
          </a:stretch>
        </p:blipFill>
        <p:spPr bwMode="auto">
          <a:xfrm>
            <a:off x="3048000" y="2971800"/>
            <a:ext cx="2819400" cy="1447800"/>
          </a:xfrm>
          <a:prstGeom prst="rect">
            <a:avLst/>
          </a:prstGeom>
          <a:ln>
            <a:noFill/>
          </a:ln>
          <a:effectLst>
            <a:softEdge rad="112500"/>
          </a:effectLst>
        </p:spPr>
      </p:pic>
      <p:sp>
        <p:nvSpPr>
          <p:cNvPr id="5" name="TextBox 4"/>
          <p:cNvSpPr txBox="1"/>
          <p:nvPr/>
        </p:nvSpPr>
        <p:spPr>
          <a:xfrm>
            <a:off x="3352800" y="4343400"/>
            <a:ext cx="2286000" cy="276999"/>
          </a:xfrm>
          <a:prstGeom prst="rect">
            <a:avLst/>
          </a:prstGeom>
          <a:noFill/>
        </p:spPr>
        <p:txBody>
          <a:bodyPr wrap="square" rtlCol="0">
            <a:spAutoFit/>
          </a:bodyPr>
          <a:lstStyle/>
          <a:p>
            <a:pPr algn="ctr"/>
            <a:r>
              <a:rPr lang="en-US" sz="1200" dirty="0" smtClean="0"/>
              <a:t>Microsoft Office 2007 clipart</a:t>
            </a:r>
            <a:endParaRPr lang="en-US" sz="12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pic>
        <p:nvPicPr>
          <p:cNvPr id="8" name="Picture 3" descr="C:\Users\Tom\AppData\Local\Microsoft\Windows\Temporary Internet Files\Content.IE5\X0D7AGR8\MPj04481010000[1].jpg"/>
          <p:cNvPicPr>
            <a:picLocks noChangeAspect="1" noChangeArrowheads="1"/>
          </p:cNvPicPr>
          <p:nvPr/>
        </p:nvPicPr>
        <p:blipFill>
          <a:blip r:embed="rId3" cstate="print"/>
          <a:srcRect/>
          <a:stretch>
            <a:fillRect/>
          </a:stretch>
        </p:blipFill>
        <p:spPr bwMode="auto">
          <a:xfrm>
            <a:off x="2057400" y="1295400"/>
            <a:ext cx="4953000" cy="5181600"/>
          </a:xfrm>
          <a:prstGeom prst="rect">
            <a:avLst/>
          </a:prstGeom>
          <a:noFill/>
        </p:spPr>
      </p:pic>
      <p:sp>
        <p:nvSpPr>
          <p:cNvPr id="17" name="TextBox 16"/>
          <p:cNvSpPr txBox="1"/>
          <p:nvPr/>
        </p:nvSpPr>
        <p:spPr>
          <a:xfrm>
            <a:off x="3429000" y="6581001"/>
            <a:ext cx="2286000" cy="276999"/>
          </a:xfrm>
          <a:prstGeom prst="rect">
            <a:avLst/>
          </a:prstGeom>
          <a:noFill/>
        </p:spPr>
        <p:txBody>
          <a:bodyPr wrap="square" rtlCol="0">
            <a:spAutoFit/>
          </a:bodyPr>
          <a:lstStyle/>
          <a:p>
            <a:pPr algn="ctr"/>
            <a:r>
              <a:rPr lang="en-US" sz="1200" dirty="0" smtClean="0"/>
              <a:t>Microsoft Office 2007 clipart</a:t>
            </a:r>
            <a:endParaRPr lang="en-U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it important?</a:t>
            </a:r>
            <a:endParaRPr lang="en-US" dirty="0"/>
          </a:p>
        </p:txBody>
      </p:sp>
      <p:pic>
        <p:nvPicPr>
          <p:cNvPr id="4" name="Content Placeholder 3" descr="media_piechart.jpg"/>
          <p:cNvPicPr>
            <a:picLocks noGrp="1" noChangeAspect="1"/>
          </p:cNvPicPr>
          <p:nvPr>
            <p:ph idx="1"/>
          </p:nvPr>
        </p:nvPicPr>
        <p:blipFill>
          <a:blip r:embed="rId3" cstate="print"/>
          <a:stretch>
            <a:fillRect/>
          </a:stretch>
        </p:blipFill>
        <p:spPr>
          <a:xfrm>
            <a:off x="1219200" y="1219200"/>
            <a:ext cx="6831352" cy="4708525"/>
          </a:xfrm>
        </p:spPr>
      </p:pic>
      <p:sp>
        <p:nvSpPr>
          <p:cNvPr id="5" name="TextBox 4"/>
          <p:cNvSpPr txBox="1"/>
          <p:nvPr/>
        </p:nvSpPr>
        <p:spPr>
          <a:xfrm>
            <a:off x="0" y="6019800"/>
            <a:ext cx="9144000" cy="646331"/>
          </a:xfrm>
          <a:prstGeom prst="rect">
            <a:avLst/>
          </a:prstGeom>
          <a:noFill/>
        </p:spPr>
        <p:txBody>
          <a:bodyPr wrap="square" rtlCol="0">
            <a:spAutoFit/>
          </a:bodyPr>
          <a:lstStyle/>
          <a:p>
            <a:pPr algn="ctr"/>
            <a:r>
              <a:rPr lang="en-US" dirty="0" smtClean="0"/>
              <a:t>From the Kaiser  Family Foundation Report: </a:t>
            </a:r>
          </a:p>
          <a:p>
            <a:pPr algn="ctr"/>
            <a:r>
              <a:rPr lang="en-US" i="1" dirty="0" smtClean="0"/>
              <a:t>Generation M2: Media in the Lives of 8-to-18-year-olds </a:t>
            </a:r>
            <a:endParaRPr lang="en-US" i="1" dirty="0"/>
          </a:p>
        </p:txBody>
      </p:sp>
      <p:sp>
        <p:nvSpPr>
          <p:cNvPr id="6" name="TextBox 5"/>
          <p:cNvSpPr txBox="1"/>
          <p:nvPr/>
        </p:nvSpPr>
        <p:spPr>
          <a:xfrm>
            <a:off x="5410200" y="2133600"/>
            <a:ext cx="1905000" cy="369332"/>
          </a:xfrm>
          <a:prstGeom prst="rect">
            <a:avLst/>
          </a:prstGeom>
          <a:noFill/>
        </p:spPr>
        <p:txBody>
          <a:bodyPr wrap="square" rtlCol="0">
            <a:spAutoFit/>
          </a:bodyPr>
          <a:lstStyle/>
          <a:p>
            <a:r>
              <a:rPr lang="en-US" dirty="0" smtClean="0">
                <a:solidFill>
                  <a:srgbClr val="FF0000"/>
                </a:solidFill>
              </a:rPr>
              <a:t>[Data from 2009]</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Bang, M. (2000). </a:t>
            </a:r>
            <a:r>
              <a:rPr lang="en-US" i="1" dirty="0" smtClean="0"/>
              <a:t>Picture this: How pictures work</a:t>
            </a:r>
            <a:r>
              <a:rPr lang="en-US" dirty="0" smtClean="0"/>
              <a:t>. San Francisco: </a:t>
            </a:r>
            <a:r>
              <a:rPr lang="en-US" dirty="0" err="1" smtClean="0"/>
              <a:t>SeaStar</a:t>
            </a:r>
            <a:r>
              <a:rPr lang="en-US" dirty="0" smtClean="0"/>
              <a:t> Books. </a:t>
            </a:r>
          </a:p>
          <a:p>
            <a:r>
              <a:rPr lang="en-US" dirty="0" smtClean="0"/>
              <a:t>Burnett, R. (2004). </a:t>
            </a:r>
            <a:r>
              <a:rPr lang="en-US" i="1" dirty="0" smtClean="0"/>
              <a:t>How images think</a:t>
            </a:r>
            <a:r>
              <a:rPr lang="en-US" dirty="0" smtClean="0"/>
              <a:t>. Massachusetts Institute of </a:t>
            </a:r>
            <a:r>
              <a:rPr lang="en-US" smtClean="0"/>
              <a:t>Technology.</a:t>
            </a:r>
            <a:endParaRPr lang="en-US" dirty="0" smtClean="0"/>
          </a:p>
          <a:p>
            <a:r>
              <a:rPr lang="en-US" dirty="0" err="1" smtClean="0"/>
              <a:t>Flynt</a:t>
            </a:r>
            <a:r>
              <a:rPr lang="en-US" dirty="0" smtClean="0"/>
              <a:t>, E. S., &amp; </a:t>
            </a:r>
            <a:r>
              <a:rPr lang="en-US" dirty="0" err="1" smtClean="0"/>
              <a:t>Brozo</a:t>
            </a:r>
            <a:r>
              <a:rPr lang="en-US" dirty="0" smtClean="0"/>
              <a:t>, W. (2010, March). Visual literacy and the content classroom: A question of now, not when. </a:t>
            </a:r>
            <a:r>
              <a:rPr lang="en-US" i="1" dirty="0" smtClean="0"/>
              <a:t>The Reading Teacher, 63</a:t>
            </a:r>
            <a:r>
              <a:rPr lang="en-US" dirty="0" smtClean="0"/>
              <a:t>(6), 526-528. doi:10.1598/‌RT.63.6.11 </a:t>
            </a:r>
          </a:p>
          <a:p>
            <a:r>
              <a:rPr lang="en-US" dirty="0" smtClean="0"/>
              <a:t>Oakland Museum of California. (2003). Visual literacy activities. In </a:t>
            </a:r>
            <a:r>
              <a:rPr lang="en-US" i="1" dirty="0" smtClean="0"/>
              <a:t>Picture </a:t>
            </a:r>
            <a:r>
              <a:rPr lang="en-US" dirty="0" smtClean="0"/>
              <a:t/>
            </a:r>
            <a:br>
              <a:rPr lang="en-US" dirty="0" smtClean="0"/>
            </a:br>
            <a:r>
              <a:rPr lang="en-US" dirty="0" smtClean="0"/>
              <a:t>     </a:t>
            </a:r>
            <a:r>
              <a:rPr lang="en-US" i="1" dirty="0" smtClean="0"/>
              <a:t>this</a:t>
            </a:r>
            <a:r>
              <a:rPr lang="en-US" dirty="0" smtClean="0"/>
              <a:t>. Retrieved from http://museumca.org/picturethis/visual.html</a:t>
            </a:r>
          </a:p>
          <a:p>
            <a:r>
              <a:rPr lang="en-US" dirty="0" err="1" smtClean="0"/>
              <a:t>Rideout</a:t>
            </a:r>
            <a:r>
              <a:rPr lang="en-US" dirty="0" smtClean="0"/>
              <a:t>, V. J., </a:t>
            </a:r>
            <a:r>
              <a:rPr lang="en-US" dirty="0" err="1" smtClean="0"/>
              <a:t>Foehr</a:t>
            </a:r>
            <a:r>
              <a:rPr lang="en-US" dirty="0" smtClean="0"/>
              <a:t>, U. G., &amp; Roberts, D. F. (2010, January). </a:t>
            </a:r>
            <a:r>
              <a:rPr lang="en-US" i="1" dirty="0" smtClean="0"/>
              <a:t>Generation m2: Media in the lives of 8- to 18-year-olds</a:t>
            </a:r>
            <a:r>
              <a:rPr lang="en-US" dirty="0" smtClean="0"/>
              <a:t>. Retrieved from The Kaiser Family Foundation website: http://www.kff.org/‌</a:t>
            </a:r>
            <a:r>
              <a:rPr lang="en-US" dirty="0" err="1" smtClean="0"/>
              <a:t>entmedia</a:t>
            </a:r>
            <a:r>
              <a:rPr lang="en-US" dirty="0" smtClean="0"/>
              <a:t>/‌upload/‌8010.pdf </a:t>
            </a:r>
          </a:p>
          <a:p>
            <a:r>
              <a:rPr lang="en-US" dirty="0" err="1" smtClean="0"/>
              <a:t>Seglem</a:t>
            </a:r>
            <a:r>
              <a:rPr lang="en-US" dirty="0" smtClean="0"/>
              <a:t>, R., &amp; Witte, S. (2009, November). You </a:t>
            </a:r>
            <a:r>
              <a:rPr lang="en-US" dirty="0" err="1" smtClean="0"/>
              <a:t>gotta</a:t>
            </a:r>
            <a:r>
              <a:rPr lang="en-US" dirty="0" smtClean="0"/>
              <a:t> see 	it to believe it: Teaching visual literacy in the English 	classroom. </a:t>
            </a:r>
            <a:r>
              <a:rPr lang="en-US" i="1" dirty="0" smtClean="0"/>
              <a:t>Journal of Adolescent &amp; Adult Literacy, 53</a:t>
            </a:r>
            <a:r>
              <a:rPr lang="en-US" dirty="0" smtClean="0"/>
              <a:t>(3), 	216-226. doi:10.1598/‌JAAL.53.3.3</a:t>
            </a:r>
          </a:p>
          <a:p>
            <a:r>
              <a:rPr lang="en-US" dirty="0" smtClean="0"/>
              <a:t>Wilde, J., &amp; Wilde, R. (1991). </a:t>
            </a:r>
            <a:r>
              <a:rPr lang="en-US" i="1" dirty="0" smtClean="0"/>
              <a:t>Visual literacy: A conceptual approach to graphic problem solving</a:t>
            </a:r>
            <a:r>
              <a:rPr lang="en-US" dirty="0" smtClean="0"/>
              <a:t>. New York: Watson-</a:t>
            </a:r>
            <a:r>
              <a:rPr lang="en-US" dirty="0" err="1" smtClean="0"/>
              <a:t>Guptil</a:t>
            </a:r>
            <a:r>
              <a:rPr lang="en-US" dirty="0" smtClean="0"/>
              <a:t> Publications. </a:t>
            </a:r>
          </a:p>
          <a:p>
            <a:endParaRPr lang="en-US" dirty="0" smtClean="0"/>
          </a:p>
          <a:p>
            <a:endParaRPr lang="en-US" dirty="0" smtClean="0"/>
          </a:p>
          <a:p>
            <a:endParaRPr lang="en-US" dirty="0"/>
          </a:p>
        </p:txBody>
      </p:sp>
      <p:sp>
        <p:nvSpPr>
          <p:cNvPr id="4" name="TextBox 3"/>
          <p:cNvSpPr txBox="1"/>
          <p:nvPr/>
        </p:nvSpPr>
        <p:spPr>
          <a:xfrm>
            <a:off x="609600" y="6096000"/>
            <a:ext cx="8001000" cy="369332"/>
          </a:xfrm>
          <a:prstGeom prst="rect">
            <a:avLst/>
          </a:prstGeom>
          <a:noFill/>
        </p:spPr>
        <p:txBody>
          <a:bodyPr wrap="square" rtlCol="0">
            <a:spAutoFit/>
          </a:bodyPr>
          <a:lstStyle/>
          <a:p>
            <a:pPr lvl="1">
              <a:buFont typeface="Arial" pitchFamily="34" charset="0"/>
              <a:buChar char="•"/>
            </a:pPr>
            <a:r>
              <a:rPr lang="en-US" i="1" dirty="0" smtClean="0"/>
              <a:t>Image Sources cited on each slide</a:t>
            </a:r>
            <a:endParaRPr lang="en-US"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Bang1b.jpg"/>
          <p:cNvPicPr>
            <a:picLocks noChangeAspect="1"/>
          </p:cNvPicPr>
          <p:nvPr/>
        </p:nvPicPr>
        <p:blipFill>
          <a:blip r:embed="rId3" cstate="print"/>
          <a:stretch>
            <a:fillRect/>
          </a:stretch>
        </p:blipFill>
        <p:spPr>
          <a:xfrm>
            <a:off x="4572000" y="1371600"/>
            <a:ext cx="2362200" cy="1936230"/>
          </a:xfrm>
          <a:prstGeom prst="rect">
            <a:avLst/>
          </a:prstGeom>
        </p:spPr>
      </p:pic>
      <p:sp>
        <p:nvSpPr>
          <p:cNvPr id="2" name="Title 1"/>
          <p:cNvSpPr>
            <a:spLocks noGrp="1"/>
          </p:cNvSpPr>
          <p:nvPr>
            <p:ph type="title"/>
          </p:nvPr>
        </p:nvSpPr>
        <p:spPr/>
        <p:txBody>
          <a:bodyPr>
            <a:normAutofit fontScale="90000"/>
          </a:bodyPr>
          <a:lstStyle/>
          <a:p>
            <a:r>
              <a:rPr lang="en-US" dirty="0" smtClean="0"/>
              <a:t>How do images communicate?</a:t>
            </a:r>
            <a:endParaRPr lang="en-US" dirty="0"/>
          </a:p>
        </p:txBody>
      </p:sp>
      <p:sp>
        <p:nvSpPr>
          <p:cNvPr id="3" name="Content Placeholder 2"/>
          <p:cNvSpPr>
            <a:spLocks noGrp="1"/>
          </p:cNvSpPr>
          <p:nvPr>
            <p:ph idx="1"/>
          </p:nvPr>
        </p:nvSpPr>
        <p:spPr/>
        <p:txBody>
          <a:bodyPr/>
          <a:lstStyle/>
          <a:p>
            <a:r>
              <a:rPr lang="en-US" dirty="0" smtClean="0"/>
              <a:t>Design</a:t>
            </a:r>
          </a:p>
          <a:p>
            <a:endParaRPr lang="en-US" dirty="0" smtClean="0"/>
          </a:p>
          <a:p>
            <a:endParaRPr lang="en-US" dirty="0" smtClean="0"/>
          </a:p>
          <a:p>
            <a:r>
              <a:rPr lang="en-US" dirty="0" smtClean="0"/>
              <a:t>Association</a:t>
            </a:r>
          </a:p>
          <a:p>
            <a:endParaRPr lang="en-US" dirty="0" smtClean="0"/>
          </a:p>
          <a:p>
            <a:endParaRPr lang="en-US" dirty="0" smtClean="0"/>
          </a:p>
          <a:p>
            <a:r>
              <a:rPr lang="en-US" dirty="0" smtClean="0"/>
              <a:t>Context</a:t>
            </a:r>
            <a:endParaRPr lang="en-US" dirty="0"/>
          </a:p>
        </p:txBody>
      </p:sp>
      <p:pic>
        <p:nvPicPr>
          <p:cNvPr id="2050" name="Picture 2"/>
          <p:cNvPicPr>
            <a:picLocks noChangeAspect="1" noChangeArrowheads="1"/>
          </p:cNvPicPr>
          <p:nvPr/>
        </p:nvPicPr>
        <p:blipFill>
          <a:blip r:embed="rId4" cstate="print"/>
          <a:srcRect/>
          <a:stretch>
            <a:fillRect/>
          </a:stretch>
        </p:blipFill>
        <p:spPr bwMode="auto">
          <a:xfrm>
            <a:off x="3200400" y="2895600"/>
            <a:ext cx="2362200" cy="1692600"/>
          </a:xfrm>
          <a:prstGeom prst="rect">
            <a:avLst/>
          </a:prstGeom>
          <a:noFill/>
          <a:ln w="9525">
            <a:noFill/>
            <a:miter lim="800000"/>
            <a:headEnd/>
            <a:tailEnd/>
          </a:ln>
        </p:spPr>
      </p:pic>
      <p:pic>
        <p:nvPicPr>
          <p:cNvPr id="7" name="Content Placeholder 3" descr="Cropped.jpg"/>
          <p:cNvPicPr>
            <a:picLocks noChangeAspect="1"/>
          </p:cNvPicPr>
          <p:nvPr/>
        </p:nvPicPr>
        <p:blipFill>
          <a:blip r:embed="rId5" cstate="print"/>
          <a:stretch>
            <a:fillRect/>
          </a:stretch>
        </p:blipFill>
        <p:spPr>
          <a:xfrm>
            <a:off x="5257800" y="3886200"/>
            <a:ext cx="1860289" cy="259327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1" name="Picture 17" descr="C:\Users\Tom\AppData\Local\Microsoft\Windows\Temporary Internet Files\Content.IE5\5VZQ8M3X\MPj04387950000[1].jpg"/>
          <p:cNvPicPr>
            <a:picLocks noChangeAspect="1" noChangeArrowheads="1"/>
          </p:cNvPicPr>
          <p:nvPr/>
        </p:nvPicPr>
        <p:blipFill>
          <a:blip r:embed="rId3" cstate="print"/>
          <a:srcRect/>
          <a:stretch>
            <a:fillRect/>
          </a:stretch>
        </p:blipFill>
        <p:spPr bwMode="auto">
          <a:xfrm>
            <a:off x="3429000" y="3200400"/>
            <a:ext cx="1489202" cy="1981200"/>
          </a:xfrm>
          <a:prstGeom prst="rect">
            <a:avLst/>
          </a:prstGeom>
          <a:noFill/>
        </p:spPr>
      </p:pic>
      <p:sp>
        <p:nvSpPr>
          <p:cNvPr id="2" name="Title 1"/>
          <p:cNvSpPr>
            <a:spLocks noGrp="1"/>
          </p:cNvSpPr>
          <p:nvPr>
            <p:ph type="title"/>
          </p:nvPr>
        </p:nvSpPr>
        <p:spPr/>
        <p:txBody>
          <a:bodyPr/>
          <a:lstStyle/>
          <a:p>
            <a:r>
              <a:rPr lang="en-US" dirty="0" smtClean="0"/>
              <a:t>Design</a:t>
            </a:r>
            <a:endParaRPr lang="en-US" dirty="0"/>
          </a:p>
        </p:txBody>
      </p:sp>
      <p:sp>
        <p:nvSpPr>
          <p:cNvPr id="3" name="Content Placeholder 2"/>
          <p:cNvSpPr>
            <a:spLocks noGrp="1"/>
          </p:cNvSpPr>
          <p:nvPr>
            <p:ph idx="1"/>
          </p:nvPr>
        </p:nvSpPr>
        <p:spPr>
          <a:xfrm>
            <a:off x="457200" y="1691640"/>
            <a:ext cx="8229600" cy="4709160"/>
          </a:xfrm>
        </p:spPr>
        <p:txBody>
          <a:bodyPr>
            <a:normAutofit fontScale="92500" lnSpcReduction="20000"/>
          </a:bodyPr>
          <a:lstStyle/>
          <a:p>
            <a:endParaRPr lang="en-US" dirty="0" smtClean="0"/>
          </a:p>
          <a:p>
            <a:r>
              <a:rPr lang="en-US" dirty="0" smtClean="0"/>
              <a:t>Shape</a:t>
            </a:r>
          </a:p>
          <a:p>
            <a:endParaRPr lang="en-US" sz="1400" dirty="0" smtClean="0"/>
          </a:p>
          <a:p>
            <a:r>
              <a:rPr lang="en-US" dirty="0" smtClean="0"/>
              <a:t>Angles/Direction</a:t>
            </a:r>
          </a:p>
          <a:p>
            <a:endParaRPr lang="en-US" sz="1300" dirty="0" smtClean="0"/>
          </a:p>
          <a:p>
            <a:r>
              <a:rPr lang="en-US" dirty="0" smtClean="0"/>
              <a:t>Color</a:t>
            </a:r>
          </a:p>
          <a:p>
            <a:endParaRPr lang="en-US" sz="1300" dirty="0" smtClean="0"/>
          </a:p>
          <a:p>
            <a:r>
              <a:rPr lang="en-US" dirty="0" smtClean="0"/>
              <a:t>Placement</a:t>
            </a:r>
          </a:p>
          <a:p>
            <a:endParaRPr lang="en-US" dirty="0" smtClean="0"/>
          </a:p>
          <a:p>
            <a:endParaRPr lang="en-US" dirty="0" smtClean="0"/>
          </a:p>
          <a:p>
            <a:pPr>
              <a:buNone/>
            </a:pPr>
            <a:endParaRPr lang="en-US" sz="2400" i="1" dirty="0" smtClean="0">
              <a:solidFill>
                <a:srgbClr val="FF0000"/>
              </a:solidFill>
            </a:endParaRPr>
          </a:p>
          <a:p>
            <a:pPr>
              <a:buNone/>
            </a:pPr>
            <a:r>
              <a:rPr lang="en-US" sz="2400" i="1" dirty="0" smtClean="0">
                <a:solidFill>
                  <a:srgbClr val="FF0000"/>
                </a:solidFill>
              </a:rPr>
              <a:t>The intersections of creativity, viewing, and critical reflection are fundamental to the very act of engaging with images in all of their forms (13). ~Ron Burnett</a:t>
            </a:r>
          </a:p>
        </p:txBody>
      </p:sp>
      <p:pic>
        <p:nvPicPr>
          <p:cNvPr id="1037" name="Picture 13" descr="C:\Users\Tom\AppData\Local\Microsoft\Windows\Temporary Internet Files\Content.IE5\5VZQ8M3X\MPj04423510000[1].jpg"/>
          <p:cNvPicPr>
            <a:picLocks noChangeAspect="1" noChangeArrowheads="1"/>
          </p:cNvPicPr>
          <p:nvPr/>
        </p:nvPicPr>
        <p:blipFill>
          <a:blip r:embed="rId4" cstate="print"/>
          <a:srcRect/>
          <a:stretch>
            <a:fillRect/>
          </a:stretch>
        </p:blipFill>
        <p:spPr bwMode="auto">
          <a:xfrm flipH="1">
            <a:off x="4724400" y="2819400"/>
            <a:ext cx="1981200" cy="1371600"/>
          </a:xfrm>
          <a:prstGeom prst="rect">
            <a:avLst/>
          </a:prstGeom>
          <a:noFill/>
        </p:spPr>
      </p:pic>
      <p:pic>
        <p:nvPicPr>
          <p:cNvPr id="1029" name="Picture 5" descr="C:\Users\Tom\AppData\Local\Microsoft\Windows\Temporary Internet Files\Content.IE5\0D15Z6B3\MPj03901240000[1].jpg"/>
          <p:cNvPicPr>
            <a:picLocks noChangeAspect="1" noChangeArrowheads="1"/>
          </p:cNvPicPr>
          <p:nvPr/>
        </p:nvPicPr>
        <p:blipFill>
          <a:blip r:embed="rId5" cstate="print"/>
          <a:srcRect/>
          <a:stretch>
            <a:fillRect/>
          </a:stretch>
        </p:blipFill>
        <p:spPr bwMode="auto">
          <a:xfrm>
            <a:off x="5715000" y="1917700"/>
            <a:ext cx="1905000" cy="1358900"/>
          </a:xfrm>
          <a:prstGeom prst="rect">
            <a:avLst/>
          </a:prstGeom>
          <a:noFill/>
        </p:spPr>
      </p:pic>
      <p:pic>
        <p:nvPicPr>
          <p:cNvPr id="1042" name="Picture 18" descr="C:\Users\Tom\AppData\Local\Microsoft\Windows\Temporary Internet Files\Content.IE5\X0D7AGR8\MPj04066520000[1].jpg"/>
          <p:cNvPicPr>
            <a:picLocks noChangeAspect="1" noChangeArrowheads="1"/>
          </p:cNvPicPr>
          <p:nvPr/>
        </p:nvPicPr>
        <p:blipFill>
          <a:blip r:embed="rId6" cstate="print"/>
          <a:srcRect l="8000" r="4000"/>
          <a:stretch>
            <a:fillRect/>
          </a:stretch>
        </p:blipFill>
        <p:spPr bwMode="auto">
          <a:xfrm>
            <a:off x="4114800" y="1434487"/>
            <a:ext cx="1828800" cy="1384913"/>
          </a:xfrm>
          <a:prstGeom prst="rect">
            <a:avLst/>
          </a:prstGeom>
          <a:noFill/>
        </p:spPr>
      </p:pic>
      <p:sp>
        <p:nvSpPr>
          <p:cNvPr id="8" name="TextBox 7"/>
          <p:cNvSpPr txBox="1"/>
          <p:nvPr/>
        </p:nvSpPr>
        <p:spPr>
          <a:xfrm>
            <a:off x="381000" y="6324600"/>
            <a:ext cx="8305800" cy="276999"/>
          </a:xfrm>
          <a:prstGeom prst="rect">
            <a:avLst/>
          </a:prstGeom>
          <a:noFill/>
        </p:spPr>
        <p:txBody>
          <a:bodyPr wrap="square" rtlCol="0">
            <a:spAutoFit/>
          </a:bodyPr>
          <a:lstStyle/>
          <a:p>
            <a:pPr algn="ctr"/>
            <a:r>
              <a:rPr lang="en-US" sz="1200" dirty="0" smtClean="0"/>
              <a:t>Images:  Microsoft Office 2007 clipart</a:t>
            </a:r>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2"/>
                                        </p:tgtEl>
                                        <p:attrNameLst>
                                          <p:attrName>style.visibility</p:attrName>
                                        </p:attrNameLst>
                                      </p:cBhvr>
                                      <p:to>
                                        <p:strVal val="visible"/>
                                      </p:to>
                                    </p:set>
                                    <p:animEffect transition="in" filter="fade">
                                      <p:cBhvr>
                                        <p:cTn id="7" dur="2000"/>
                                        <p:tgtEl>
                                          <p:spTgt spid="10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fade">
                                      <p:cBhvr>
                                        <p:cTn id="12" dur="2000"/>
                                        <p:tgtEl>
                                          <p:spTgt spid="10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7"/>
                                        </p:tgtEl>
                                        <p:attrNameLst>
                                          <p:attrName>style.visibility</p:attrName>
                                        </p:attrNameLst>
                                      </p:cBhvr>
                                      <p:to>
                                        <p:strVal val="visible"/>
                                      </p:to>
                                    </p:set>
                                    <p:animEffect transition="in" filter="fade">
                                      <p:cBhvr>
                                        <p:cTn id="17" dur="2000"/>
                                        <p:tgtEl>
                                          <p:spTgt spid="10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41"/>
                                        </p:tgtEl>
                                        <p:attrNameLst>
                                          <p:attrName>style.visibility</p:attrName>
                                        </p:attrNameLst>
                                      </p:cBhvr>
                                      <p:to>
                                        <p:strVal val="visible"/>
                                      </p:to>
                                    </p:set>
                                    <p:animEffect transition="in" filter="fade">
                                      <p:cBhvr>
                                        <p:cTn id="22" dur="2000"/>
                                        <p:tgtEl>
                                          <p:spTgt spid="1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
            </a:r>
            <a:endParaRPr lang="en-US" dirty="0"/>
          </a:p>
        </p:txBody>
      </p:sp>
      <p:pic>
        <p:nvPicPr>
          <p:cNvPr id="8" name="Content Placeholder 7" descr="Bang 1.jpg"/>
          <p:cNvPicPr>
            <a:picLocks noGrp="1" noChangeAspect="1"/>
          </p:cNvPicPr>
          <p:nvPr>
            <p:ph idx="1"/>
          </p:nvPr>
        </p:nvPicPr>
        <p:blipFill>
          <a:blip r:embed="rId3" cstate="print"/>
          <a:srcRect b="2473"/>
          <a:stretch>
            <a:fillRect/>
          </a:stretch>
        </p:blipFill>
        <p:spPr>
          <a:xfrm>
            <a:off x="1813560" y="1600200"/>
            <a:ext cx="5577840" cy="4572000"/>
          </a:xfrm>
        </p:spPr>
      </p:pic>
      <p:sp>
        <p:nvSpPr>
          <p:cNvPr id="4" name="TextBox 3"/>
          <p:cNvSpPr txBox="1"/>
          <p:nvPr/>
        </p:nvSpPr>
        <p:spPr>
          <a:xfrm>
            <a:off x="0" y="6172200"/>
            <a:ext cx="9144000" cy="276999"/>
          </a:xfrm>
          <a:prstGeom prst="rect">
            <a:avLst/>
          </a:prstGeom>
          <a:noFill/>
        </p:spPr>
        <p:txBody>
          <a:bodyPr wrap="square" rtlCol="0">
            <a:spAutoFit/>
          </a:bodyPr>
          <a:lstStyle/>
          <a:p>
            <a:pPr algn="ctr"/>
            <a:r>
              <a:rPr lang="en-US" sz="1200" dirty="0" smtClean="0"/>
              <a:t>(Bang, M., 2000, p. 17)</a:t>
            </a:r>
            <a:endParaRPr 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
            </a:r>
            <a:endParaRPr lang="en-US" dirty="0"/>
          </a:p>
        </p:txBody>
      </p:sp>
      <p:pic>
        <p:nvPicPr>
          <p:cNvPr id="6" name="Content Placeholder 5" descr="Bang6.JPG"/>
          <p:cNvPicPr>
            <a:picLocks noGrp="1" noChangeAspect="1"/>
          </p:cNvPicPr>
          <p:nvPr>
            <p:ph idx="1"/>
          </p:nvPr>
        </p:nvPicPr>
        <p:blipFill>
          <a:blip r:embed="rId3" cstate="print"/>
          <a:srcRect t="2168"/>
          <a:stretch>
            <a:fillRect/>
          </a:stretch>
        </p:blipFill>
        <p:spPr>
          <a:xfrm>
            <a:off x="1812357" y="1600200"/>
            <a:ext cx="5579043" cy="4572000"/>
          </a:xfrm>
        </p:spPr>
      </p:pic>
      <p:pic>
        <p:nvPicPr>
          <p:cNvPr id="4" name="Content Placeholder 3" descr="Bang1b.jpg"/>
          <p:cNvPicPr>
            <a:picLocks noChangeAspect="1"/>
          </p:cNvPicPr>
          <p:nvPr/>
        </p:nvPicPr>
        <p:blipFill>
          <a:blip r:embed="rId4" cstate="print"/>
          <a:stretch>
            <a:fillRect/>
          </a:stretch>
        </p:blipFill>
        <p:spPr>
          <a:xfrm>
            <a:off x="1813560" y="1600200"/>
            <a:ext cx="5577840" cy="4572000"/>
          </a:xfrm>
          <a:prstGeom prst="rect">
            <a:avLst/>
          </a:prstGeom>
        </p:spPr>
      </p:pic>
      <p:sp>
        <p:nvSpPr>
          <p:cNvPr id="5" name="TextBox 4"/>
          <p:cNvSpPr txBox="1"/>
          <p:nvPr/>
        </p:nvSpPr>
        <p:spPr>
          <a:xfrm>
            <a:off x="0" y="6172200"/>
            <a:ext cx="9144000" cy="276999"/>
          </a:xfrm>
          <a:prstGeom prst="rect">
            <a:avLst/>
          </a:prstGeom>
          <a:noFill/>
        </p:spPr>
        <p:txBody>
          <a:bodyPr wrap="square" rtlCol="0">
            <a:spAutoFit/>
          </a:bodyPr>
          <a:lstStyle/>
          <a:p>
            <a:pPr algn="ctr"/>
            <a:r>
              <a:rPr lang="en-US" sz="1200" dirty="0" smtClean="0"/>
              <a:t>(Bang, M., 2000, p. 23)</a:t>
            </a:r>
            <a:endParaRPr lang="en-US" sz="12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
            </a:r>
            <a:endParaRPr lang="en-US" dirty="0"/>
          </a:p>
        </p:txBody>
      </p:sp>
      <p:pic>
        <p:nvPicPr>
          <p:cNvPr id="6" name="Content Placeholder 5" descr="Bang6.JPG"/>
          <p:cNvPicPr>
            <a:picLocks noGrp="1" noChangeAspect="1"/>
          </p:cNvPicPr>
          <p:nvPr>
            <p:ph idx="1"/>
          </p:nvPr>
        </p:nvPicPr>
        <p:blipFill>
          <a:blip r:embed="rId3" cstate="print"/>
          <a:srcRect t="2168"/>
          <a:stretch>
            <a:fillRect/>
          </a:stretch>
        </p:blipFill>
        <p:spPr>
          <a:xfrm>
            <a:off x="1812357" y="1600200"/>
            <a:ext cx="5579043" cy="4572000"/>
          </a:xfrm>
        </p:spPr>
      </p:pic>
      <p:pic>
        <p:nvPicPr>
          <p:cNvPr id="4" name="Content Placeholder 3" descr="Bang1b.jpg"/>
          <p:cNvPicPr>
            <a:picLocks noChangeAspect="1"/>
          </p:cNvPicPr>
          <p:nvPr/>
        </p:nvPicPr>
        <p:blipFill>
          <a:blip r:embed="rId4" cstate="print"/>
          <a:stretch>
            <a:fillRect/>
          </a:stretch>
        </p:blipFill>
        <p:spPr>
          <a:xfrm>
            <a:off x="1813560" y="1600200"/>
            <a:ext cx="5577840" cy="4572000"/>
          </a:xfrm>
          <a:prstGeom prst="rect">
            <a:avLst/>
          </a:prstGeom>
        </p:spPr>
      </p:pic>
      <p:pic>
        <p:nvPicPr>
          <p:cNvPr id="5" name="Content Placeholder 6" descr="Bang3.JPG"/>
          <p:cNvPicPr>
            <a:picLocks noChangeAspect="1"/>
          </p:cNvPicPr>
          <p:nvPr/>
        </p:nvPicPr>
        <p:blipFill>
          <a:blip r:embed="rId5" cstate="print"/>
          <a:stretch>
            <a:fillRect/>
          </a:stretch>
        </p:blipFill>
        <p:spPr>
          <a:xfrm>
            <a:off x="1813560" y="1600201"/>
            <a:ext cx="5577840" cy="4567724"/>
          </a:xfrm>
          <a:prstGeom prst="rect">
            <a:avLst/>
          </a:prstGeom>
        </p:spPr>
      </p:pic>
      <p:sp>
        <p:nvSpPr>
          <p:cNvPr id="7" name="TextBox 6"/>
          <p:cNvSpPr txBox="1"/>
          <p:nvPr/>
        </p:nvSpPr>
        <p:spPr>
          <a:xfrm>
            <a:off x="0" y="6172200"/>
            <a:ext cx="9144000" cy="276999"/>
          </a:xfrm>
          <a:prstGeom prst="rect">
            <a:avLst/>
          </a:prstGeom>
          <a:noFill/>
        </p:spPr>
        <p:txBody>
          <a:bodyPr wrap="square" rtlCol="0">
            <a:spAutoFit/>
          </a:bodyPr>
          <a:lstStyle/>
          <a:p>
            <a:pPr algn="ctr"/>
            <a:r>
              <a:rPr lang="en-US" sz="1200" dirty="0" smtClean="0"/>
              <a:t>(Bang, M., 2000, p. 40)</a:t>
            </a:r>
            <a:endParaRPr lang="en-US" sz="1200"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1638</TotalTime>
  <Words>4230</Words>
  <Application>Microsoft Office PowerPoint</Application>
  <PresentationFormat>On-screen Show (4:3)</PresentationFormat>
  <Paragraphs>451</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Apex</vt:lpstr>
      <vt:lpstr>Visual Literacy</vt:lpstr>
      <vt:lpstr>Objectives</vt:lpstr>
      <vt:lpstr>What is Visual Literacy?</vt:lpstr>
      <vt:lpstr>Why is it important?</vt:lpstr>
      <vt:lpstr>How do images communicate?</vt:lpstr>
      <vt:lpstr>Design</vt:lpstr>
      <vt:lpstr>Design</vt:lpstr>
      <vt:lpstr>Design</vt:lpstr>
      <vt:lpstr>Design</vt:lpstr>
      <vt:lpstr>Associations with Images</vt:lpstr>
      <vt:lpstr>Slide 11</vt:lpstr>
      <vt:lpstr>Slide 12</vt:lpstr>
      <vt:lpstr>Slide 13</vt:lpstr>
      <vt:lpstr>Slide 14</vt:lpstr>
      <vt:lpstr>Slide 15</vt:lpstr>
      <vt:lpstr>Image Association Discussion</vt:lpstr>
      <vt:lpstr>Context of Images</vt:lpstr>
      <vt:lpstr>What is the Purpose?</vt:lpstr>
      <vt:lpstr>Purpose Now?</vt:lpstr>
      <vt:lpstr>Image of a Cow…</vt:lpstr>
      <vt:lpstr>Before and After</vt:lpstr>
      <vt:lpstr>A cat playing with a string…</vt:lpstr>
      <vt:lpstr>A cat playing with a mouse.</vt:lpstr>
      <vt:lpstr>Exercise</vt:lpstr>
      <vt:lpstr>Net Neutrality Video Discussion</vt:lpstr>
      <vt:lpstr>Part II - Application</vt:lpstr>
      <vt:lpstr>Application</vt:lpstr>
      <vt:lpstr>Caption Exercise</vt:lpstr>
      <vt:lpstr>Application Exercise</vt:lpstr>
      <vt:lpstr>Application Exercise</vt:lpstr>
      <vt:lpstr>Application Exercise</vt:lpstr>
      <vt:lpstr>Application Exercise</vt:lpstr>
      <vt:lpstr>Caption Exercise</vt:lpstr>
      <vt:lpstr>Caption Exercise</vt:lpstr>
      <vt:lpstr>Application Exercise</vt:lpstr>
      <vt:lpstr>Application Exercise</vt:lpstr>
      <vt:lpstr>Application</vt:lpstr>
      <vt:lpstr>Application</vt:lpstr>
      <vt:lpstr>Conclusion</vt:lpstr>
      <vt:lpstr>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Literacy</dc:title>
  <dc:creator>Shoshana Gray</dc:creator>
  <cp:lastModifiedBy>Shoshana Gray</cp:lastModifiedBy>
  <cp:revision>214</cp:revision>
  <dcterms:created xsi:type="dcterms:W3CDTF">2010-03-29T19:37:21Z</dcterms:created>
  <dcterms:modified xsi:type="dcterms:W3CDTF">2010-04-21T23:16:02Z</dcterms:modified>
</cp:coreProperties>
</file>